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Default Extension="wdp" ContentType="image/vnd.ms-photo"/>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7"/>
  </p:notesMasterIdLst>
  <p:handoutMasterIdLst>
    <p:handoutMasterId r:id="rId18"/>
  </p:handoutMasterIdLst>
  <p:sldIdLst>
    <p:sldId id="277" r:id="rId3"/>
    <p:sldId id="312" r:id="rId4"/>
    <p:sldId id="370" r:id="rId5"/>
    <p:sldId id="371" r:id="rId6"/>
    <p:sldId id="365" r:id="rId7"/>
    <p:sldId id="375" r:id="rId8"/>
    <p:sldId id="374" r:id="rId9"/>
    <p:sldId id="376" r:id="rId10"/>
    <p:sldId id="377" r:id="rId11"/>
    <p:sldId id="378" r:id="rId12"/>
    <p:sldId id="382" r:id="rId13"/>
    <p:sldId id="387" r:id="rId14"/>
    <p:sldId id="389" r:id="rId15"/>
    <p:sldId id="390" r:id="rId16"/>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62" autoAdjust="0"/>
    <p:restoredTop sz="89825" autoAdjust="0"/>
  </p:normalViewPr>
  <p:slideViewPr>
    <p:cSldViewPr>
      <p:cViewPr varScale="1">
        <p:scale>
          <a:sx n="75" d="100"/>
          <a:sy n="75" d="100"/>
        </p:scale>
        <p:origin x="-1685" y="-86"/>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png"/><Relationship Id="rId1" Type="http://schemas.openxmlformats.org/officeDocument/2006/relationships/image" Target="../media/image20.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png"/><Relationship Id="rId1" Type="http://schemas.openxmlformats.org/officeDocument/2006/relationships/image" Target="../media/image20.jpeg"/></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1118E6-58E3-4C48-B414-D64A3D69D366}" type="doc">
      <dgm:prSet loTypeId="urn:microsoft.com/office/officeart/2008/layout/HexagonCluster" loCatId="relationship" qsTypeId="urn:microsoft.com/office/officeart/2005/8/quickstyle/simple1" qsCatId="simple" csTypeId="urn:microsoft.com/office/officeart/2005/8/colors/accent4_1" csCatId="accent4" phldr="1"/>
      <dgm:spPr/>
      <dgm:t>
        <a:bodyPr/>
        <a:lstStyle/>
        <a:p>
          <a:endParaRPr lang="en-GB"/>
        </a:p>
      </dgm:t>
    </dgm:pt>
    <dgm:pt modelId="{06C1BBFD-0A34-40AB-8D45-D075CA965708}">
      <dgm:prSet/>
      <dgm:spPr/>
      <dgm:t>
        <a:bodyPr/>
        <a:lstStyle/>
        <a:p>
          <a:pPr rtl="0"/>
          <a:r>
            <a:rPr lang="en-GB" sz="1400" b="1" i="1" dirty="0" smtClean="0"/>
            <a:t>Free Movement of Persons under Article 45 TFEU</a:t>
          </a:r>
          <a:endParaRPr lang="en-GB" sz="1400" dirty="0"/>
        </a:p>
      </dgm:t>
    </dgm:pt>
    <dgm:pt modelId="{DAA3972E-06DA-47B7-AA5F-61F8DD001BE4}" type="parTrans" cxnId="{DCB27F36-7DF4-4A6E-80AC-319E971D774D}">
      <dgm:prSet/>
      <dgm:spPr/>
      <dgm:t>
        <a:bodyPr/>
        <a:lstStyle/>
        <a:p>
          <a:endParaRPr lang="en-GB"/>
        </a:p>
      </dgm:t>
    </dgm:pt>
    <dgm:pt modelId="{6691A856-D07C-4771-B4AD-132ADF9A7972}" type="sibTrans" cxnId="{DCB27F36-7DF4-4A6E-80AC-319E971D774D}">
      <dgm:prSet/>
      <dgm:spPr>
        <a:blipFill>
          <a:blip xmlns:r="http://schemas.openxmlformats.org/officeDocument/2006/relationships" r:embed="rId1" cstate="print">
            <a:extLst>
              <a:ext uri="{28A0092B-C50C-407E-A947-70E740481C1C}">
                <a14:useLocalDpi xmlns="" xmlns:a14="http://schemas.microsoft.com/office/drawing/2010/main" val="0"/>
              </a:ext>
            </a:extLst>
          </a:blip>
          <a:srcRect/>
          <a:stretch>
            <a:fillRect l="-4000" r="-4000"/>
          </a:stretch>
        </a:blipFill>
      </dgm:spPr>
      <dgm:t>
        <a:bodyPr/>
        <a:lstStyle/>
        <a:p>
          <a:endParaRPr lang="en-GB"/>
        </a:p>
      </dgm:t>
    </dgm:pt>
    <dgm:pt modelId="{8057D376-6E31-45FA-8A0E-91464432B3B2}">
      <dgm:prSet custT="1"/>
      <dgm:spPr/>
      <dgm:t>
        <a:bodyPr/>
        <a:lstStyle/>
        <a:p>
          <a:pPr rtl="0"/>
          <a:r>
            <a:rPr lang="en-GB" sz="1100" dirty="0" smtClean="0"/>
            <a:t>‘</a:t>
          </a:r>
          <a:r>
            <a:rPr lang="en-GB" sz="1400" b="1" dirty="0" smtClean="0"/>
            <a:t>Qualified’ EEA Citizens and their family members are free to move and settle in any EEA state</a:t>
          </a:r>
          <a:endParaRPr lang="en-GB" sz="1400" b="1" dirty="0"/>
        </a:p>
      </dgm:t>
    </dgm:pt>
    <dgm:pt modelId="{4DD88A74-B71F-4843-AF05-4960257BEEE6}" type="parTrans" cxnId="{253E87D8-79A9-4488-9ACA-3809926262BA}">
      <dgm:prSet/>
      <dgm:spPr/>
      <dgm:t>
        <a:bodyPr/>
        <a:lstStyle/>
        <a:p>
          <a:endParaRPr lang="en-GB"/>
        </a:p>
      </dgm:t>
    </dgm:pt>
    <dgm:pt modelId="{C18CDD30-1682-4184-A0DF-F6C54FC21F61}" type="sibTrans" cxnId="{253E87D8-79A9-4488-9ACA-3809926262BA}">
      <dgm:prSet/>
      <dgm:spPr/>
      <dgm:t>
        <a:bodyPr/>
        <a:lstStyle/>
        <a:p>
          <a:endParaRPr lang="en-GB"/>
        </a:p>
      </dgm:t>
    </dgm:pt>
    <dgm:pt modelId="{17E77553-976F-48FC-A309-FCD1555B418A}">
      <dgm:prSet/>
      <dgm:spPr/>
      <dgm:t>
        <a:bodyPr/>
        <a:lstStyle/>
        <a:p>
          <a:pPr rtl="0"/>
          <a:r>
            <a:rPr lang="en-GB" sz="1400" b="1" i="1" dirty="0" smtClean="0"/>
            <a:t>Qualified?</a:t>
          </a:r>
          <a:endParaRPr lang="en-GB" sz="1400" b="1" i="1" dirty="0"/>
        </a:p>
      </dgm:t>
    </dgm:pt>
    <dgm:pt modelId="{1F2D41FA-4176-4C64-A0E9-3AD8F55EE842}" type="parTrans" cxnId="{F87582F5-7B2F-45B0-911A-BFBFBBC64619}">
      <dgm:prSet/>
      <dgm:spPr/>
      <dgm:t>
        <a:bodyPr/>
        <a:lstStyle/>
        <a:p>
          <a:endParaRPr lang="en-GB"/>
        </a:p>
      </dgm:t>
    </dgm:pt>
    <dgm:pt modelId="{EF041DCD-CD5D-4EBB-97F5-2359F974AC10}" type="sibTrans" cxnId="{F87582F5-7B2F-45B0-911A-BFBFBBC64619}">
      <dgm:prSet/>
      <dgm:spPr>
        <a:blipFill>
          <a:blip xmlns:r="http://schemas.openxmlformats.org/officeDocument/2006/relationships" r:embed="rId2">
            <a:extLst>
              <a:ext uri="{28A0092B-C50C-407E-A947-70E740481C1C}">
                <a14:useLocalDpi xmlns="" xmlns:a14="http://schemas.microsoft.com/office/drawing/2010/main" val="0"/>
              </a:ext>
            </a:extLst>
          </a:blip>
          <a:srcRect/>
          <a:stretch>
            <a:fillRect l="-47000" r="-47000"/>
          </a:stretch>
        </a:blipFill>
      </dgm:spPr>
      <dgm:t>
        <a:bodyPr/>
        <a:lstStyle/>
        <a:p>
          <a:endParaRPr lang="en-GB"/>
        </a:p>
      </dgm:t>
    </dgm:pt>
    <dgm:pt modelId="{1AABBA14-854A-4E30-A012-1E023BF39A83}">
      <dgm:prSet custT="1"/>
      <dgm:spPr/>
      <dgm:t>
        <a:bodyPr/>
        <a:lstStyle/>
        <a:p>
          <a:pPr rtl="0"/>
          <a:r>
            <a:rPr lang="en-GB" sz="1400" b="1" dirty="0" smtClean="0"/>
            <a:t>Jobseeker, Worker, Self-Employed, Student, Self-Sufficient person</a:t>
          </a:r>
          <a:endParaRPr lang="en-GB" sz="1400" b="1" dirty="0"/>
        </a:p>
      </dgm:t>
    </dgm:pt>
    <dgm:pt modelId="{79DFF9A8-B5E2-49F3-B95F-83C086FBDD4C}" type="parTrans" cxnId="{7858D70C-1A00-48FA-8EAF-BBD1912BA6BA}">
      <dgm:prSet/>
      <dgm:spPr/>
      <dgm:t>
        <a:bodyPr/>
        <a:lstStyle/>
        <a:p>
          <a:endParaRPr lang="en-GB"/>
        </a:p>
      </dgm:t>
    </dgm:pt>
    <dgm:pt modelId="{07AD34B4-F901-4D50-8DA0-EC49A3838FC4}" type="sibTrans" cxnId="{7858D70C-1A00-48FA-8EAF-BBD1912BA6BA}">
      <dgm:prSet/>
      <dgm:spPr/>
      <dgm:t>
        <a:bodyPr/>
        <a:lstStyle/>
        <a:p>
          <a:endParaRPr lang="en-GB"/>
        </a:p>
      </dgm:t>
    </dgm:pt>
    <dgm:pt modelId="{2124962D-169E-47C4-A670-DDB097F8CDE0}">
      <dgm:prSet/>
      <dgm:spPr/>
      <dgm:t>
        <a:bodyPr/>
        <a:lstStyle/>
        <a:p>
          <a:pPr rtl="0"/>
          <a:r>
            <a:rPr lang="en-GB" sz="1400" b="1" i="1" dirty="0" smtClean="0"/>
            <a:t>Family members?</a:t>
          </a:r>
          <a:endParaRPr lang="en-GB" sz="1400" b="1" i="1" dirty="0"/>
        </a:p>
      </dgm:t>
    </dgm:pt>
    <dgm:pt modelId="{3F29139A-BF86-4183-802E-F327E9A33C6E}" type="parTrans" cxnId="{7930E856-92A5-44E8-BD87-175F6323D009}">
      <dgm:prSet/>
      <dgm:spPr/>
      <dgm:t>
        <a:bodyPr/>
        <a:lstStyle/>
        <a:p>
          <a:endParaRPr lang="en-GB"/>
        </a:p>
      </dgm:t>
    </dgm:pt>
    <dgm:pt modelId="{021E3A64-058E-4FC4-BBAF-E6809ACE08A2}" type="sibTrans" cxnId="{7930E856-92A5-44E8-BD87-175F6323D009}">
      <dgm:prSet/>
      <dgm:spPr>
        <a:blipFill>
          <a:blip xmlns:r="http://schemas.openxmlformats.org/officeDocument/2006/relationships" r:embed="rId3">
            <a:extLst>
              <a:ext uri="{28A0092B-C50C-407E-A947-70E740481C1C}">
                <a14:useLocalDpi xmlns="" xmlns:a14="http://schemas.microsoft.com/office/drawing/2010/main" val="0"/>
              </a:ext>
            </a:extLst>
          </a:blip>
          <a:srcRect/>
          <a:stretch>
            <a:fillRect t="-10000" b="-10000"/>
          </a:stretch>
        </a:blipFill>
      </dgm:spPr>
      <dgm:t>
        <a:bodyPr/>
        <a:lstStyle/>
        <a:p>
          <a:endParaRPr lang="en-GB"/>
        </a:p>
      </dgm:t>
    </dgm:pt>
    <dgm:pt modelId="{2973F13D-554B-4BEC-B2C4-1CCFCA83B56A}">
      <dgm:prSet custT="1"/>
      <dgm:spPr/>
      <dgm:t>
        <a:bodyPr/>
        <a:lstStyle/>
        <a:p>
          <a:pPr rtl="0"/>
          <a:r>
            <a:rPr lang="en-GB" sz="1400" b="1" dirty="0" smtClean="0"/>
            <a:t>Spouse, Civil partner, durable relationship, children (to age 21) dependent children over 21 and dependant ascendant relatives </a:t>
          </a:r>
          <a:endParaRPr lang="en-GB" sz="1400" b="1" dirty="0"/>
        </a:p>
      </dgm:t>
    </dgm:pt>
    <dgm:pt modelId="{F345B97F-09B5-4003-9D16-9CD85C9A6810}" type="parTrans" cxnId="{A6DBEB7B-DFDE-4240-A820-D9E22BBD0E57}">
      <dgm:prSet/>
      <dgm:spPr/>
      <dgm:t>
        <a:bodyPr/>
        <a:lstStyle/>
        <a:p>
          <a:endParaRPr lang="en-GB"/>
        </a:p>
      </dgm:t>
    </dgm:pt>
    <dgm:pt modelId="{5E0429BE-5AA9-4C69-A219-2DBAD3660661}" type="sibTrans" cxnId="{A6DBEB7B-DFDE-4240-A820-D9E22BBD0E57}">
      <dgm:prSet/>
      <dgm:spPr/>
      <dgm:t>
        <a:bodyPr/>
        <a:lstStyle/>
        <a:p>
          <a:endParaRPr lang="en-GB"/>
        </a:p>
      </dgm:t>
    </dgm:pt>
    <dgm:pt modelId="{9935755E-49AC-482E-8F38-D0D8E5C14564}" type="pres">
      <dgm:prSet presAssocID="{8B1118E6-58E3-4C48-B414-D64A3D69D366}" presName="Name0" presStyleCnt="0">
        <dgm:presLayoutVars>
          <dgm:chMax val="21"/>
          <dgm:chPref val="21"/>
        </dgm:presLayoutVars>
      </dgm:prSet>
      <dgm:spPr/>
      <dgm:t>
        <a:bodyPr/>
        <a:lstStyle/>
        <a:p>
          <a:endParaRPr lang="en-GB"/>
        </a:p>
      </dgm:t>
    </dgm:pt>
    <dgm:pt modelId="{CEFA2D87-A760-4463-B0A0-38C6380F1E59}" type="pres">
      <dgm:prSet presAssocID="{06C1BBFD-0A34-40AB-8D45-D075CA965708}" presName="text1" presStyleCnt="0"/>
      <dgm:spPr/>
    </dgm:pt>
    <dgm:pt modelId="{74E76211-561C-438C-AD28-72522211324E}" type="pres">
      <dgm:prSet presAssocID="{06C1BBFD-0A34-40AB-8D45-D075CA965708}" presName="textRepeatNode" presStyleLbl="alignNode1" presStyleIdx="0" presStyleCnt="3" custLinFactY="-10947" custLinFactNeighborX="628" custLinFactNeighborY="-100000">
        <dgm:presLayoutVars>
          <dgm:chMax val="0"/>
          <dgm:chPref val="0"/>
          <dgm:bulletEnabled val="1"/>
        </dgm:presLayoutVars>
      </dgm:prSet>
      <dgm:spPr/>
      <dgm:t>
        <a:bodyPr/>
        <a:lstStyle/>
        <a:p>
          <a:endParaRPr lang="en-GB"/>
        </a:p>
      </dgm:t>
    </dgm:pt>
    <dgm:pt modelId="{2E53B5CE-777D-4C09-9B01-FC6A41FAB58D}" type="pres">
      <dgm:prSet presAssocID="{06C1BBFD-0A34-40AB-8D45-D075CA965708}" presName="textaccent1" presStyleCnt="0"/>
      <dgm:spPr/>
    </dgm:pt>
    <dgm:pt modelId="{08E7A772-2016-403D-98D6-ED1FB024F92C}" type="pres">
      <dgm:prSet presAssocID="{06C1BBFD-0A34-40AB-8D45-D075CA965708}" presName="accentRepeatNode" presStyleLbl="solidAlignAcc1" presStyleIdx="0" presStyleCnt="6"/>
      <dgm:spPr/>
    </dgm:pt>
    <dgm:pt modelId="{4037AEAA-E477-4E1C-8C8F-BFC5E250953D}" type="pres">
      <dgm:prSet presAssocID="{6691A856-D07C-4771-B4AD-132ADF9A7972}" presName="image1" presStyleCnt="0"/>
      <dgm:spPr/>
    </dgm:pt>
    <dgm:pt modelId="{B3B55CAB-4369-4EA4-A0DF-C0A15DDB9DD5}" type="pres">
      <dgm:prSet presAssocID="{6691A856-D07C-4771-B4AD-132ADF9A7972}" presName="imageRepeatNode" presStyleLbl="alignAcc1" presStyleIdx="0" presStyleCnt="3"/>
      <dgm:spPr/>
      <dgm:t>
        <a:bodyPr/>
        <a:lstStyle/>
        <a:p>
          <a:endParaRPr lang="en-GB"/>
        </a:p>
      </dgm:t>
    </dgm:pt>
    <dgm:pt modelId="{50B00AB4-F660-4AA3-A5D2-C067D9C3684D}" type="pres">
      <dgm:prSet presAssocID="{6691A856-D07C-4771-B4AD-132ADF9A7972}" presName="imageaccent1" presStyleCnt="0"/>
      <dgm:spPr/>
    </dgm:pt>
    <dgm:pt modelId="{F2F54195-00A6-49C5-933C-EF83B4163A6D}" type="pres">
      <dgm:prSet presAssocID="{6691A856-D07C-4771-B4AD-132ADF9A7972}" presName="accentRepeatNode" presStyleLbl="solidAlignAcc1" presStyleIdx="1" presStyleCnt="6"/>
      <dgm:spPr/>
    </dgm:pt>
    <dgm:pt modelId="{C60F162D-AE7D-46BC-B879-375A6432D0D8}" type="pres">
      <dgm:prSet presAssocID="{17E77553-976F-48FC-A309-FCD1555B418A}" presName="text2" presStyleCnt="0"/>
      <dgm:spPr/>
    </dgm:pt>
    <dgm:pt modelId="{A15B8D91-5BAA-4AD8-90CC-F7209635AAB7}" type="pres">
      <dgm:prSet presAssocID="{17E77553-976F-48FC-A309-FCD1555B418A}" presName="textRepeatNode" presStyleLbl="alignNode1" presStyleIdx="1" presStyleCnt="3">
        <dgm:presLayoutVars>
          <dgm:chMax val="0"/>
          <dgm:chPref val="0"/>
          <dgm:bulletEnabled val="1"/>
        </dgm:presLayoutVars>
      </dgm:prSet>
      <dgm:spPr/>
      <dgm:t>
        <a:bodyPr/>
        <a:lstStyle/>
        <a:p>
          <a:endParaRPr lang="en-GB"/>
        </a:p>
      </dgm:t>
    </dgm:pt>
    <dgm:pt modelId="{BF633078-C71A-41F1-989E-34B16A5C5AF9}" type="pres">
      <dgm:prSet presAssocID="{17E77553-976F-48FC-A309-FCD1555B418A}" presName="textaccent2" presStyleCnt="0"/>
      <dgm:spPr/>
    </dgm:pt>
    <dgm:pt modelId="{A9B2FBAE-6C79-4FCE-937E-72C2C12C2A71}" type="pres">
      <dgm:prSet presAssocID="{17E77553-976F-48FC-A309-FCD1555B418A}" presName="accentRepeatNode" presStyleLbl="solidAlignAcc1" presStyleIdx="2" presStyleCnt="6" custLinFactX="-200000" custLinFactNeighborX="-237852" custLinFactNeighborY="15510"/>
      <dgm:spPr/>
    </dgm:pt>
    <dgm:pt modelId="{EB32C9A9-0E57-4A1E-9B00-385F1A131E6A}" type="pres">
      <dgm:prSet presAssocID="{EF041DCD-CD5D-4EBB-97F5-2359F974AC10}" presName="image2" presStyleCnt="0"/>
      <dgm:spPr/>
    </dgm:pt>
    <dgm:pt modelId="{0DD7D1D4-0D07-49DA-8ECD-C959CCF88B8F}" type="pres">
      <dgm:prSet presAssocID="{EF041DCD-CD5D-4EBB-97F5-2359F974AC10}" presName="imageRepeatNode" presStyleLbl="alignAcc1" presStyleIdx="1" presStyleCnt="3"/>
      <dgm:spPr/>
      <dgm:t>
        <a:bodyPr/>
        <a:lstStyle/>
        <a:p>
          <a:endParaRPr lang="en-GB"/>
        </a:p>
      </dgm:t>
    </dgm:pt>
    <dgm:pt modelId="{BAC16907-67AE-4364-98FD-670ACC13B50E}" type="pres">
      <dgm:prSet presAssocID="{EF041DCD-CD5D-4EBB-97F5-2359F974AC10}" presName="imageaccent2" presStyleCnt="0"/>
      <dgm:spPr/>
    </dgm:pt>
    <dgm:pt modelId="{B0A70CCE-F588-4F94-A9CE-0738B2DF7436}" type="pres">
      <dgm:prSet presAssocID="{EF041DCD-CD5D-4EBB-97F5-2359F974AC10}" presName="accentRepeatNode" presStyleLbl="solidAlignAcc1" presStyleIdx="3" presStyleCnt="6" custLinFactX="-700158" custLinFactY="-402635" custLinFactNeighborX="-800000" custLinFactNeighborY="-500000"/>
      <dgm:spPr/>
    </dgm:pt>
    <dgm:pt modelId="{42760D54-13F7-4DCD-9F56-4255387EDCEF}" type="pres">
      <dgm:prSet presAssocID="{2124962D-169E-47C4-A670-DDB097F8CDE0}" presName="text3" presStyleCnt="0"/>
      <dgm:spPr/>
    </dgm:pt>
    <dgm:pt modelId="{106C02B7-09A9-4EE1-A508-21BB9148527B}" type="pres">
      <dgm:prSet presAssocID="{2124962D-169E-47C4-A670-DDB097F8CDE0}" presName="textRepeatNode" presStyleLbl="alignNode1" presStyleIdx="2" presStyleCnt="3" custLinFactY="1147" custLinFactNeighborX="780" custLinFactNeighborY="100000">
        <dgm:presLayoutVars>
          <dgm:chMax val="0"/>
          <dgm:chPref val="0"/>
          <dgm:bulletEnabled val="1"/>
        </dgm:presLayoutVars>
      </dgm:prSet>
      <dgm:spPr/>
      <dgm:t>
        <a:bodyPr/>
        <a:lstStyle/>
        <a:p>
          <a:endParaRPr lang="en-GB"/>
        </a:p>
      </dgm:t>
    </dgm:pt>
    <dgm:pt modelId="{51A774A2-5862-4DC5-A0B6-D93EBCD359AC}" type="pres">
      <dgm:prSet presAssocID="{2124962D-169E-47C4-A670-DDB097F8CDE0}" presName="textaccent3" presStyleCnt="0"/>
      <dgm:spPr/>
    </dgm:pt>
    <dgm:pt modelId="{E1E05D76-4DA2-44B1-9169-A5B59E099185}" type="pres">
      <dgm:prSet presAssocID="{2124962D-169E-47C4-A670-DDB097F8CDE0}" presName="accentRepeatNode" presStyleLbl="solidAlignAcc1" presStyleIdx="4" presStyleCnt="6"/>
      <dgm:spPr/>
    </dgm:pt>
    <dgm:pt modelId="{EABC08C3-F7BE-401E-818F-433769126DF3}" type="pres">
      <dgm:prSet presAssocID="{021E3A64-058E-4FC4-BBAF-E6809ACE08A2}" presName="image3" presStyleCnt="0"/>
      <dgm:spPr/>
    </dgm:pt>
    <dgm:pt modelId="{4EADBDE5-5EDB-49A4-8729-705EFEE38813}" type="pres">
      <dgm:prSet presAssocID="{021E3A64-058E-4FC4-BBAF-E6809ACE08A2}" presName="imageRepeatNode" presStyleLbl="alignAcc1" presStyleIdx="2" presStyleCnt="3"/>
      <dgm:spPr/>
      <dgm:t>
        <a:bodyPr/>
        <a:lstStyle/>
        <a:p>
          <a:endParaRPr lang="en-GB"/>
        </a:p>
      </dgm:t>
    </dgm:pt>
    <dgm:pt modelId="{BC20EEFB-E177-4E88-86C3-6B644C156E4B}" type="pres">
      <dgm:prSet presAssocID="{021E3A64-058E-4FC4-BBAF-E6809ACE08A2}" presName="imageaccent3" presStyleCnt="0"/>
      <dgm:spPr/>
    </dgm:pt>
    <dgm:pt modelId="{09843E32-80A1-4629-B612-5278103A792D}" type="pres">
      <dgm:prSet presAssocID="{021E3A64-058E-4FC4-BBAF-E6809ACE08A2}" presName="accentRepeatNode" presStyleLbl="solidAlignAcc1" presStyleIdx="5" presStyleCnt="6" custLinFactY="267332" custLinFactNeighborX="92800" custLinFactNeighborY="300000"/>
      <dgm:spPr/>
    </dgm:pt>
  </dgm:ptLst>
  <dgm:cxnLst>
    <dgm:cxn modelId="{7858D70C-1A00-48FA-8EAF-BBD1912BA6BA}" srcId="{17E77553-976F-48FC-A309-FCD1555B418A}" destId="{1AABBA14-854A-4E30-A012-1E023BF39A83}" srcOrd="0" destOrd="0" parTransId="{79DFF9A8-B5E2-49F3-B95F-83C086FBDD4C}" sibTransId="{07AD34B4-F901-4D50-8DA0-EC49A3838FC4}"/>
    <dgm:cxn modelId="{AF79A993-8C2A-4724-A954-3615AFF26DF3}" type="presOf" srcId="{06C1BBFD-0A34-40AB-8D45-D075CA965708}" destId="{74E76211-561C-438C-AD28-72522211324E}" srcOrd="0" destOrd="0" presId="urn:microsoft.com/office/officeart/2008/layout/HexagonCluster"/>
    <dgm:cxn modelId="{0FB783FA-9AF4-4DA5-B7F4-9DEEE0625234}" type="presOf" srcId="{8B1118E6-58E3-4C48-B414-D64A3D69D366}" destId="{9935755E-49AC-482E-8F38-D0D8E5C14564}" srcOrd="0" destOrd="0" presId="urn:microsoft.com/office/officeart/2008/layout/HexagonCluster"/>
    <dgm:cxn modelId="{A6DBEB7B-DFDE-4240-A820-D9E22BBD0E57}" srcId="{2124962D-169E-47C4-A670-DDB097F8CDE0}" destId="{2973F13D-554B-4BEC-B2C4-1CCFCA83B56A}" srcOrd="0" destOrd="0" parTransId="{F345B97F-09B5-4003-9D16-9CD85C9A6810}" sibTransId="{5E0429BE-5AA9-4C69-A219-2DBAD3660661}"/>
    <dgm:cxn modelId="{3DA27D9F-11D1-46A7-BA6E-1DD5CE62873B}" type="presOf" srcId="{6691A856-D07C-4771-B4AD-132ADF9A7972}" destId="{B3B55CAB-4369-4EA4-A0DF-C0A15DDB9DD5}" srcOrd="0" destOrd="0" presId="urn:microsoft.com/office/officeart/2008/layout/HexagonCluster"/>
    <dgm:cxn modelId="{2E962D90-A335-410D-920A-2D77B79E6587}" type="presOf" srcId="{021E3A64-058E-4FC4-BBAF-E6809ACE08A2}" destId="{4EADBDE5-5EDB-49A4-8729-705EFEE38813}" srcOrd="0" destOrd="0" presId="urn:microsoft.com/office/officeart/2008/layout/HexagonCluster"/>
    <dgm:cxn modelId="{DCB27F36-7DF4-4A6E-80AC-319E971D774D}" srcId="{8B1118E6-58E3-4C48-B414-D64A3D69D366}" destId="{06C1BBFD-0A34-40AB-8D45-D075CA965708}" srcOrd="0" destOrd="0" parTransId="{DAA3972E-06DA-47B7-AA5F-61F8DD001BE4}" sibTransId="{6691A856-D07C-4771-B4AD-132ADF9A7972}"/>
    <dgm:cxn modelId="{43C56FBD-283D-466D-BDA3-F176DC3AC369}" type="presOf" srcId="{8057D376-6E31-45FA-8A0E-91464432B3B2}" destId="{74E76211-561C-438C-AD28-72522211324E}" srcOrd="0" destOrd="1" presId="urn:microsoft.com/office/officeart/2008/layout/HexagonCluster"/>
    <dgm:cxn modelId="{D3D74179-C0AD-4B03-828E-1F53AFAF887B}" type="presOf" srcId="{1AABBA14-854A-4E30-A012-1E023BF39A83}" destId="{A15B8D91-5BAA-4AD8-90CC-F7209635AAB7}" srcOrd="0" destOrd="1" presId="urn:microsoft.com/office/officeart/2008/layout/HexagonCluster"/>
    <dgm:cxn modelId="{CFC0DA89-1E2E-48F0-83F5-2DF1C07D6ED5}" type="presOf" srcId="{17E77553-976F-48FC-A309-FCD1555B418A}" destId="{A15B8D91-5BAA-4AD8-90CC-F7209635AAB7}" srcOrd="0" destOrd="0" presId="urn:microsoft.com/office/officeart/2008/layout/HexagonCluster"/>
    <dgm:cxn modelId="{B95D1F55-1959-4EEE-924A-4E0BB709366F}" type="presOf" srcId="{2124962D-169E-47C4-A670-DDB097F8CDE0}" destId="{106C02B7-09A9-4EE1-A508-21BB9148527B}" srcOrd="0" destOrd="0" presId="urn:microsoft.com/office/officeart/2008/layout/HexagonCluster"/>
    <dgm:cxn modelId="{F87582F5-7B2F-45B0-911A-BFBFBBC64619}" srcId="{8B1118E6-58E3-4C48-B414-D64A3D69D366}" destId="{17E77553-976F-48FC-A309-FCD1555B418A}" srcOrd="1" destOrd="0" parTransId="{1F2D41FA-4176-4C64-A0E9-3AD8F55EE842}" sibTransId="{EF041DCD-CD5D-4EBB-97F5-2359F974AC10}"/>
    <dgm:cxn modelId="{253E87D8-79A9-4488-9ACA-3809926262BA}" srcId="{06C1BBFD-0A34-40AB-8D45-D075CA965708}" destId="{8057D376-6E31-45FA-8A0E-91464432B3B2}" srcOrd="0" destOrd="0" parTransId="{4DD88A74-B71F-4843-AF05-4960257BEEE6}" sibTransId="{C18CDD30-1682-4184-A0DF-F6C54FC21F61}"/>
    <dgm:cxn modelId="{C5277723-7502-48EF-B8D4-76C94C9AAD2C}" type="presOf" srcId="{EF041DCD-CD5D-4EBB-97F5-2359F974AC10}" destId="{0DD7D1D4-0D07-49DA-8ECD-C959CCF88B8F}" srcOrd="0" destOrd="0" presId="urn:microsoft.com/office/officeart/2008/layout/HexagonCluster"/>
    <dgm:cxn modelId="{36061C8C-B471-40DB-A6E3-F7878882EA1A}" type="presOf" srcId="{2973F13D-554B-4BEC-B2C4-1CCFCA83B56A}" destId="{106C02B7-09A9-4EE1-A508-21BB9148527B}" srcOrd="0" destOrd="1" presId="urn:microsoft.com/office/officeart/2008/layout/HexagonCluster"/>
    <dgm:cxn modelId="{7930E856-92A5-44E8-BD87-175F6323D009}" srcId="{8B1118E6-58E3-4C48-B414-D64A3D69D366}" destId="{2124962D-169E-47C4-A670-DDB097F8CDE0}" srcOrd="2" destOrd="0" parTransId="{3F29139A-BF86-4183-802E-F327E9A33C6E}" sibTransId="{021E3A64-058E-4FC4-BBAF-E6809ACE08A2}"/>
    <dgm:cxn modelId="{F189F35B-142D-401E-8CAA-0C525D9FF5EC}" type="presParOf" srcId="{9935755E-49AC-482E-8F38-D0D8E5C14564}" destId="{CEFA2D87-A760-4463-B0A0-38C6380F1E59}" srcOrd="0" destOrd="0" presId="urn:microsoft.com/office/officeart/2008/layout/HexagonCluster"/>
    <dgm:cxn modelId="{62150CD7-3774-435F-987F-156CD0683B14}" type="presParOf" srcId="{CEFA2D87-A760-4463-B0A0-38C6380F1E59}" destId="{74E76211-561C-438C-AD28-72522211324E}" srcOrd="0" destOrd="0" presId="urn:microsoft.com/office/officeart/2008/layout/HexagonCluster"/>
    <dgm:cxn modelId="{34F6816F-F148-4B88-811C-6EE3B416F7EE}" type="presParOf" srcId="{9935755E-49AC-482E-8F38-D0D8E5C14564}" destId="{2E53B5CE-777D-4C09-9B01-FC6A41FAB58D}" srcOrd="1" destOrd="0" presId="urn:microsoft.com/office/officeart/2008/layout/HexagonCluster"/>
    <dgm:cxn modelId="{C4A3267E-4136-4F62-AF33-33F91AB0B209}" type="presParOf" srcId="{2E53B5CE-777D-4C09-9B01-FC6A41FAB58D}" destId="{08E7A772-2016-403D-98D6-ED1FB024F92C}" srcOrd="0" destOrd="0" presId="urn:microsoft.com/office/officeart/2008/layout/HexagonCluster"/>
    <dgm:cxn modelId="{6330DB9B-F172-4641-B032-1A77C5B2F149}" type="presParOf" srcId="{9935755E-49AC-482E-8F38-D0D8E5C14564}" destId="{4037AEAA-E477-4E1C-8C8F-BFC5E250953D}" srcOrd="2" destOrd="0" presId="urn:microsoft.com/office/officeart/2008/layout/HexagonCluster"/>
    <dgm:cxn modelId="{4F133224-0F0E-417E-ABBC-2E3970C840D8}" type="presParOf" srcId="{4037AEAA-E477-4E1C-8C8F-BFC5E250953D}" destId="{B3B55CAB-4369-4EA4-A0DF-C0A15DDB9DD5}" srcOrd="0" destOrd="0" presId="urn:microsoft.com/office/officeart/2008/layout/HexagonCluster"/>
    <dgm:cxn modelId="{2AC93EFE-CD65-4731-BE48-1836F731AD10}" type="presParOf" srcId="{9935755E-49AC-482E-8F38-D0D8E5C14564}" destId="{50B00AB4-F660-4AA3-A5D2-C067D9C3684D}" srcOrd="3" destOrd="0" presId="urn:microsoft.com/office/officeart/2008/layout/HexagonCluster"/>
    <dgm:cxn modelId="{EC8AA26D-A057-4699-AEDF-4714892748DF}" type="presParOf" srcId="{50B00AB4-F660-4AA3-A5D2-C067D9C3684D}" destId="{F2F54195-00A6-49C5-933C-EF83B4163A6D}" srcOrd="0" destOrd="0" presId="urn:microsoft.com/office/officeart/2008/layout/HexagonCluster"/>
    <dgm:cxn modelId="{00154EC9-FF32-4963-96A3-37AC01584B3B}" type="presParOf" srcId="{9935755E-49AC-482E-8F38-D0D8E5C14564}" destId="{C60F162D-AE7D-46BC-B879-375A6432D0D8}" srcOrd="4" destOrd="0" presId="urn:microsoft.com/office/officeart/2008/layout/HexagonCluster"/>
    <dgm:cxn modelId="{EAD55C81-4154-41C4-8193-D115AF9A8D36}" type="presParOf" srcId="{C60F162D-AE7D-46BC-B879-375A6432D0D8}" destId="{A15B8D91-5BAA-4AD8-90CC-F7209635AAB7}" srcOrd="0" destOrd="0" presId="urn:microsoft.com/office/officeart/2008/layout/HexagonCluster"/>
    <dgm:cxn modelId="{3A8BE96D-E76B-4CCD-B874-6DE18B1AF91C}" type="presParOf" srcId="{9935755E-49AC-482E-8F38-D0D8E5C14564}" destId="{BF633078-C71A-41F1-989E-34B16A5C5AF9}" srcOrd="5" destOrd="0" presId="urn:microsoft.com/office/officeart/2008/layout/HexagonCluster"/>
    <dgm:cxn modelId="{8B9B8AF0-0C04-4AC1-A5A9-36C15700A81E}" type="presParOf" srcId="{BF633078-C71A-41F1-989E-34B16A5C5AF9}" destId="{A9B2FBAE-6C79-4FCE-937E-72C2C12C2A71}" srcOrd="0" destOrd="0" presId="urn:microsoft.com/office/officeart/2008/layout/HexagonCluster"/>
    <dgm:cxn modelId="{B367DE6B-0EEF-449E-889E-B8BF669B5F10}" type="presParOf" srcId="{9935755E-49AC-482E-8F38-D0D8E5C14564}" destId="{EB32C9A9-0E57-4A1E-9B00-385F1A131E6A}" srcOrd="6" destOrd="0" presId="urn:microsoft.com/office/officeart/2008/layout/HexagonCluster"/>
    <dgm:cxn modelId="{A648ADA9-4489-44D8-955F-46DCE7762FA2}" type="presParOf" srcId="{EB32C9A9-0E57-4A1E-9B00-385F1A131E6A}" destId="{0DD7D1D4-0D07-49DA-8ECD-C959CCF88B8F}" srcOrd="0" destOrd="0" presId="urn:microsoft.com/office/officeart/2008/layout/HexagonCluster"/>
    <dgm:cxn modelId="{930D00FF-6A3C-4241-97B8-5C7B1B0C9EF3}" type="presParOf" srcId="{9935755E-49AC-482E-8F38-D0D8E5C14564}" destId="{BAC16907-67AE-4364-98FD-670ACC13B50E}" srcOrd="7" destOrd="0" presId="urn:microsoft.com/office/officeart/2008/layout/HexagonCluster"/>
    <dgm:cxn modelId="{12C58521-246A-45ED-9886-BDAD811BF555}" type="presParOf" srcId="{BAC16907-67AE-4364-98FD-670ACC13B50E}" destId="{B0A70CCE-F588-4F94-A9CE-0738B2DF7436}" srcOrd="0" destOrd="0" presId="urn:microsoft.com/office/officeart/2008/layout/HexagonCluster"/>
    <dgm:cxn modelId="{4E1E769A-4499-44EF-9B15-77FF7B5B2F96}" type="presParOf" srcId="{9935755E-49AC-482E-8F38-D0D8E5C14564}" destId="{42760D54-13F7-4DCD-9F56-4255387EDCEF}" srcOrd="8" destOrd="0" presId="urn:microsoft.com/office/officeart/2008/layout/HexagonCluster"/>
    <dgm:cxn modelId="{9826563C-BA2E-401D-AB54-5422B20D76B5}" type="presParOf" srcId="{42760D54-13F7-4DCD-9F56-4255387EDCEF}" destId="{106C02B7-09A9-4EE1-A508-21BB9148527B}" srcOrd="0" destOrd="0" presId="urn:microsoft.com/office/officeart/2008/layout/HexagonCluster"/>
    <dgm:cxn modelId="{7CB7F87F-BE37-427A-AF61-3AF8A3A81A59}" type="presParOf" srcId="{9935755E-49AC-482E-8F38-D0D8E5C14564}" destId="{51A774A2-5862-4DC5-A0B6-D93EBCD359AC}" srcOrd="9" destOrd="0" presId="urn:microsoft.com/office/officeart/2008/layout/HexagonCluster"/>
    <dgm:cxn modelId="{FFE6AF28-1D02-4BD7-BE49-2B34A2EEAB91}" type="presParOf" srcId="{51A774A2-5862-4DC5-A0B6-D93EBCD359AC}" destId="{E1E05D76-4DA2-44B1-9169-A5B59E099185}" srcOrd="0" destOrd="0" presId="urn:microsoft.com/office/officeart/2008/layout/HexagonCluster"/>
    <dgm:cxn modelId="{0EE90B26-A8AA-4A35-AF2F-3144562ABD26}" type="presParOf" srcId="{9935755E-49AC-482E-8F38-D0D8E5C14564}" destId="{EABC08C3-F7BE-401E-818F-433769126DF3}" srcOrd="10" destOrd="0" presId="urn:microsoft.com/office/officeart/2008/layout/HexagonCluster"/>
    <dgm:cxn modelId="{DCF8A0C9-A2EB-4EE9-8C12-DFF437F4E6B6}" type="presParOf" srcId="{EABC08C3-F7BE-401E-818F-433769126DF3}" destId="{4EADBDE5-5EDB-49A4-8729-705EFEE38813}" srcOrd="0" destOrd="0" presId="urn:microsoft.com/office/officeart/2008/layout/HexagonCluster"/>
    <dgm:cxn modelId="{8C03CD9F-5F8D-4922-A8E2-B3BFA4076F0D}" type="presParOf" srcId="{9935755E-49AC-482E-8F38-D0D8E5C14564}" destId="{BC20EEFB-E177-4E88-86C3-6B644C156E4B}" srcOrd="11" destOrd="0" presId="urn:microsoft.com/office/officeart/2008/layout/HexagonCluster"/>
    <dgm:cxn modelId="{D30E38AC-6E32-43B7-888A-A201AFA42435}" type="presParOf" srcId="{BC20EEFB-E177-4E88-86C3-6B644C156E4B}" destId="{09843E32-80A1-4629-B612-5278103A792D}" srcOrd="0" destOrd="0" presId="urn:microsoft.com/office/officeart/2008/layout/HexagonCluster"/>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E88E3B-6D7D-4882-A611-731D3EA0D70F}" type="doc">
      <dgm:prSet loTypeId="urn:microsoft.com/office/officeart/2008/layout/VerticalCircleList" loCatId="list" qsTypeId="urn:microsoft.com/office/officeart/2005/8/quickstyle/simple1" qsCatId="simple" csTypeId="urn:microsoft.com/office/officeart/2005/8/colors/accent1_2" csCatId="accent1"/>
      <dgm:spPr/>
      <dgm:t>
        <a:bodyPr/>
        <a:lstStyle/>
        <a:p>
          <a:endParaRPr lang="en-GB"/>
        </a:p>
      </dgm:t>
    </dgm:pt>
    <dgm:pt modelId="{899FE5CE-987E-4C50-9AEA-B49F2974E924}">
      <dgm:prSet/>
      <dgm:spPr/>
      <dgm:t>
        <a:bodyPr/>
        <a:lstStyle/>
        <a:p>
          <a:pPr rtl="0"/>
          <a:r>
            <a:rPr lang="en-GB" i="1" smtClean="0"/>
            <a:t>In addition to the Habitual residence Test, EEA nationals need to establish a ‘right to reside’ (R2R) to claim many benefits and homelessness support</a:t>
          </a:r>
          <a:endParaRPr lang="en-GB"/>
        </a:p>
      </dgm:t>
    </dgm:pt>
    <dgm:pt modelId="{89F7F6EC-54D8-44E3-BD64-F874EEFE8883}" type="parTrans" cxnId="{7C7FA046-356F-40D1-A7BF-0B0D5FF242F9}">
      <dgm:prSet/>
      <dgm:spPr/>
      <dgm:t>
        <a:bodyPr/>
        <a:lstStyle/>
        <a:p>
          <a:endParaRPr lang="en-GB"/>
        </a:p>
      </dgm:t>
    </dgm:pt>
    <dgm:pt modelId="{551DE7FA-18A5-42A5-A412-21AFF83E39A4}" type="sibTrans" cxnId="{7C7FA046-356F-40D1-A7BF-0B0D5FF242F9}">
      <dgm:prSet/>
      <dgm:spPr/>
      <dgm:t>
        <a:bodyPr/>
        <a:lstStyle/>
        <a:p>
          <a:endParaRPr lang="en-GB"/>
        </a:p>
      </dgm:t>
    </dgm:pt>
    <dgm:pt modelId="{CCC12522-31AC-4F0E-AB3D-E889E5706F9B}" type="pres">
      <dgm:prSet presAssocID="{82E88E3B-6D7D-4882-A611-731D3EA0D70F}" presName="Name0" presStyleCnt="0">
        <dgm:presLayoutVars>
          <dgm:dir/>
        </dgm:presLayoutVars>
      </dgm:prSet>
      <dgm:spPr/>
      <dgm:t>
        <a:bodyPr/>
        <a:lstStyle/>
        <a:p>
          <a:endParaRPr lang="en-GB"/>
        </a:p>
      </dgm:t>
    </dgm:pt>
    <dgm:pt modelId="{812CD16A-9B92-485C-BE5F-613EEBA4F4CA}" type="pres">
      <dgm:prSet presAssocID="{899FE5CE-987E-4C50-9AEA-B49F2974E924}" presName="noChildren" presStyleCnt="0"/>
      <dgm:spPr/>
    </dgm:pt>
    <dgm:pt modelId="{66625700-C9C5-423B-9EF5-22769D15BBD1}" type="pres">
      <dgm:prSet presAssocID="{899FE5CE-987E-4C50-9AEA-B49F2974E924}" presName="gap" presStyleCnt="0"/>
      <dgm:spPr/>
    </dgm:pt>
    <dgm:pt modelId="{68648E19-551E-413B-9AB6-B45D5208036F}" type="pres">
      <dgm:prSet presAssocID="{899FE5CE-987E-4C50-9AEA-B49F2974E924}" presName="medCircle2" presStyleLbl="vennNode1" presStyleIdx="0" presStyleCnt="1"/>
      <dgm:spPr/>
    </dgm:pt>
    <dgm:pt modelId="{9F89E1E0-2259-4E3B-93DE-47FF7D7B7CD9}" type="pres">
      <dgm:prSet presAssocID="{899FE5CE-987E-4C50-9AEA-B49F2974E924}" presName="txLvlOnly1" presStyleLbl="revTx" presStyleIdx="0" presStyleCnt="1"/>
      <dgm:spPr/>
      <dgm:t>
        <a:bodyPr/>
        <a:lstStyle/>
        <a:p>
          <a:endParaRPr lang="en-GB"/>
        </a:p>
      </dgm:t>
    </dgm:pt>
  </dgm:ptLst>
  <dgm:cxnLst>
    <dgm:cxn modelId="{E6039F19-1A87-4CEA-81AD-0BEE41A25EBA}" type="presOf" srcId="{82E88E3B-6D7D-4882-A611-731D3EA0D70F}" destId="{CCC12522-31AC-4F0E-AB3D-E889E5706F9B}" srcOrd="0" destOrd="0" presId="urn:microsoft.com/office/officeart/2008/layout/VerticalCircleList"/>
    <dgm:cxn modelId="{7C7FA046-356F-40D1-A7BF-0B0D5FF242F9}" srcId="{82E88E3B-6D7D-4882-A611-731D3EA0D70F}" destId="{899FE5CE-987E-4C50-9AEA-B49F2974E924}" srcOrd="0" destOrd="0" parTransId="{89F7F6EC-54D8-44E3-BD64-F874EEFE8883}" sibTransId="{551DE7FA-18A5-42A5-A412-21AFF83E39A4}"/>
    <dgm:cxn modelId="{A20C457B-B2ED-4796-BEAF-B174D95F9C0A}" type="presOf" srcId="{899FE5CE-987E-4C50-9AEA-B49F2974E924}" destId="{9F89E1E0-2259-4E3B-93DE-47FF7D7B7CD9}" srcOrd="0" destOrd="0" presId="urn:microsoft.com/office/officeart/2008/layout/VerticalCircleList"/>
    <dgm:cxn modelId="{74319FF1-23C1-456C-960F-7B58E8FCE36E}" type="presParOf" srcId="{CCC12522-31AC-4F0E-AB3D-E889E5706F9B}" destId="{812CD16A-9B92-485C-BE5F-613EEBA4F4CA}" srcOrd="0" destOrd="0" presId="urn:microsoft.com/office/officeart/2008/layout/VerticalCircleList"/>
    <dgm:cxn modelId="{51DCEEAA-4B07-41D8-A8AD-6B4925A44190}" type="presParOf" srcId="{812CD16A-9B92-485C-BE5F-613EEBA4F4CA}" destId="{66625700-C9C5-423B-9EF5-22769D15BBD1}" srcOrd="0" destOrd="0" presId="urn:microsoft.com/office/officeart/2008/layout/VerticalCircleList"/>
    <dgm:cxn modelId="{D720E96A-5AB5-497B-BDA9-F2629BB6ECEF}" type="presParOf" srcId="{812CD16A-9B92-485C-BE5F-613EEBA4F4CA}" destId="{68648E19-551E-413B-9AB6-B45D5208036F}" srcOrd="1" destOrd="0" presId="urn:microsoft.com/office/officeart/2008/layout/VerticalCircleList"/>
    <dgm:cxn modelId="{53BEAB00-CA84-4810-B972-8BEFCE629BEE}" type="presParOf" srcId="{812CD16A-9B92-485C-BE5F-613EEBA4F4CA}" destId="{9F89E1E0-2259-4E3B-93DE-47FF7D7B7CD9}" srcOrd="2" destOrd="0" presId="urn:microsoft.com/office/officeart/2008/layout/VerticalCircle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65E384-8AD1-4EF6-AAB4-B6D463EAEF72}"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GB"/>
        </a:p>
      </dgm:t>
    </dgm:pt>
    <dgm:pt modelId="{9D371ADA-0C3A-4881-A6ED-87AF63E4433D}">
      <dgm:prSet/>
      <dgm:spPr/>
      <dgm:t>
        <a:bodyPr/>
        <a:lstStyle/>
        <a:p>
          <a:pPr rtl="0"/>
          <a:r>
            <a:rPr lang="en-GB" i="1" dirty="0" smtClean="0"/>
            <a:t>Child Tax Credit &amp; Child Benefit</a:t>
          </a:r>
          <a:endParaRPr lang="en-GB" dirty="0"/>
        </a:p>
      </dgm:t>
    </dgm:pt>
    <dgm:pt modelId="{DC956334-C3BF-430A-A50C-FDAE5A13026A}" type="parTrans" cxnId="{6F3F8850-D373-436F-A777-549E036BC397}">
      <dgm:prSet/>
      <dgm:spPr/>
      <dgm:t>
        <a:bodyPr/>
        <a:lstStyle/>
        <a:p>
          <a:endParaRPr lang="en-GB"/>
        </a:p>
      </dgm:t>
    </dgm:pt>
    <dgm:pt modelId="{E7B79EE5-742C-4E3F-A9C0-8D76B3042307}" type="sibTrans" cxnId="{6F3F8850-D373-436F-A777-549E036BC397}">
      <dgm:prSet/>
      <dgm:spPr/>
      <dgm:t>
        <a:bodyPr/>
        <a:lstStyle/>
        <a:p>
          <a:endParaRPr lang="en-GB"/>
        </a:p>
      </dgm:t>
    </dgm:pt>
    <dgm:pt modelId="{432E3AE4-5CC5-4472-8822-FAEC36125DDF}">
      <dgm:prSet/>
      <dgm:spPr/>
      <dgm:t>
        <a:bodyPr/>
        <a:lstStyle/>
        <a:p>
          <a:pPr rtl="0"/>
          <a:r>
            <a:rPr lang="en-GB" i="1" dirty="0" smtClean="0"/>
            <a:t>LA Homelessness  Support</a:t>
          </a:r>
          <a:endParaRPr lang="en-GB" dirty="0"/>
        </a:p>
      </dgm:t>
    </dgm:pt>
    <dgm:pt modelId="{FBF25F1E-7C81-4CCA-A546-F4591344AE0D}" type="parTrans" cxnId="{99DB875E-28D2-4265-B4BE-DC7478142AB0}">
      <dgm:prSet/>
      <dgm:spPr/>
      <dgm:t>
        <a:bodyPr/>
        <a:lstStyle/>
        <a:p>
          <a:endParaRPr lang="en-GB"/>
        </a:p>
      </dgm:t>
    </dgm:pt>
    <dgm:pt modelId="{F0F82330-82EA-42BA-8E45-9ADB9113F9B6}" type="sibTrans" cxnId="{99DB875E-28D2-4265-B4BE-DC7478142AB0}">
      <dgm:prSet/>
      <dgm:spPr/>
      <dgm:t>
        <a:bodyPr/>
        <a:lstStyle/>
        <a:p>
          <a:endParaRPr lang="en-GB"/>
        </a:p>
      </dgm:t>
    </dgm:pt>
    <dgm:pt modelId="{1C8DCCB4-9CA3-48CB-9FCD-AED5140E422A}">
      <dgm:prSet/>
      <dgm:spPr/>
      <dgm:t>
        <a:bodyPr/>
        <a:lstStyle/>
        <a:p>
          <a:pPr rtl="0"/>
          <a:r>
            <a:rPr lang="en-GB" i="1" smtClean="0"/>
            <a:t>Income Support</a:t>
          </a:r>
          <a:endParaRPr lang="en-GB"/>
        </a:p>
      </dgm:t>
    </dgm:pt>
    <dgm:pt modelId="{4C5E03C8-C1C0-47BD-95DA-C3D3B1AC53F5}" type="parTrans" cxnId="{BD09B630-E61D-4EF8-8F31-30CC5AE880D5}">
      <dgm:prSet/>
      <dgm:spPr/>
      <dgm:t>
        <a:bodyPr/>
        <a:lstStyle/>
        <a:p>
          <a:endParaRPr lang="en-GB"/>
        </a:p>
      </dgm:t>
    </dgm:pt>
    <dgm:pt modelId="{D2E57DD8-C9D6-493D-ADAE-686DC21758A4}" type="sibTrans" cxnId="{BD09B630-E61D-4EF8-8F31-30CC5AE880D5}">
      <dgm:prSet/>
      <dgm:spPr/>
      <dgm:t>
        <a:bodyPr/>
        <a:lstStyle/>
        <a:p>
          <a:endParaRPr lang="en-GB"/>
        </a:p>
      </dgm:t>
    </dgm:pt>
    <dgm:pt modelId="{5EB8B563-00F4-4E88-A8D4-85F32915C47B}">
      <dgm:prSet/>
      <dgm:spPr/>
      <dgm:t>
        <a:bodyPr/>
        <a:lstStyle/>
        <a:p>
          <a:pPr rtl="0"/>
          <a:r>
            <a:rPr lang="en-GB" i="1" dirty="0" smtClean="0"/>
            <a:t>Crisis Support Awards</a:t>
          </a:r>
          <a:endParaRPr lang="en-GB" dirty="0"/>
        </a:p>
      </dgm:t>
    </dgm:pt>
    <dgm:pt modelId="{4F2AE78E-968C-4394-9BBF-988F57713797}" type="parTrans" cxnId="{142A98D4-45C7-4B98-A607-F538D82A869B}">
      <dgm:prSet/>
      <dgm:spPr/>
      <dgm:t>
        <a:bodyPr/>
        <a:lstStyle/>
        <a:p>
          <a:endParaRPr lang="en-GB"/>
        </a:p>
      </dgm:t>
    </dgm:pt>
    <dgm:pt modelId="{2C5FFC76-21D8-4A19-B6C4-3EB60DB2F09C}" type="sibTrans" cxnId="{142A98D4-45C7-4B98-A607-F538D82A869B}">
      <dgm:prSet/>
      <dgm:spPr/>
      <dgm:t>
        <a:bodyPr/>
        <a:lstStyle/>
        <a:p>
          <a:endParaRPr lang="en-GB"/>
        </a:p>
      </dgm:t>
    </dgm:pt>
    <dgm:pt modelId="{A45BE51C-7969-48E5-8A30-221F242E21DA}">
      <dgm:prSet/>
      <dgm:spPr/>
      <dgm:t>
        <a:bodyPr/>
        <a:lstStyle/>
        <a:p>
          <a:pPr rtl="0"/>
          <a:r>
            <a:rPr lang="en-GB" i="1" dirty="0" smtClean="0"/>
            <a:t>(</a:t>
          </a:r>
          <a:r>
            <a:rPr lang="en-GB" i="1" dirty="0" err="1" smtClean="0"/>
            <a:t>Ib</a:t>
          </a:r>
          <a:r>
            <a:rPr lang="en-GB" i="1" dirty="0" smtClean="0"/>
            <a:t>) JSA +</a:t>
          </a:r>
        </a:p>
        <a:p>
          <a:pPr rtl="0"/>
          <a:r>
            <a:rPr lang="en-GB" i="1" dirty="0" smtClean="0"/>
            <a:t>(</a:t>
          </a:r>
          <a:r>
            <a:rPr lang="en-GB" i="1" dirty="0" err="1" smtClean="0"/>
            <a:t>ir</a:t>
          </a:r>
          <a:r>
            <a:rPr lang="en-GB" i="1" dirty="0" smtClean="0"/>
            <a:t>) ESA</a:t>
          </a:r>
          <a:endParaRPr lang="en-GB" dirty="0"/>
        </a:p>
      </dgm:t>
    </dgm:pt>
    <dgm:pt modelId="{4FFB008F-6816-4AE1-9CA6-A113360B4F17}" type="parTrans" cxnId="{AA1F1770-F4D4-4DCB-9BCA-80BF9C99E4B7}">
      <dgm:prSet/>
      <dgm:spPr/>
      <dgm:t>
        <a:bodyPr/>
        <a:lstStyle/>
        <a:p>
          <a:endParaRPr lang="en-GB"/>
        </a:p>
      </dgm:t>
    </dgm:pt>
    <dgm:pt modelId="{4D643C2A-D66D-492A-977B-8F85CA0F69CC}" type="sibTrans" cxnId="{AA1F1770-F4D4-4DCB-9BCA-80BF9C99E4B7}">
      <dgm:prSet/>
      <dgm:spPr/>
      <dgm:t>
        <a:bodyPr/>
        <a:lstStyle/>
        <a:p>
          <a:endParaRPr lang="en-GB"/>
        </a:p>
      </dgm:t>
    </dgm:pt>
    <dgm:pt modelId="{8A75C00B-7A45-4DE1-B94C-4331B935573D}">
      <dgm:prSet/>
      <dgm:spPr/>
      <dgm:t>
        <a:bodyPr/>
        <a:lstStyle/>
        <a:p>
          <a:pPr rtl="0"/>
          <a:r>
            <a:rPr lang="en-GB" i="1" smtClean="0"/>
            <a:t>Pension Credit</a:t>
          </a:r>
          <a:endParaRPr lang="en-GB"/>
        </a:p>
      </dgm:t>
    </dgm:pt>
    <dgm:pt modelId="{1B0A4AFE-54FB-44CB-9D3B-11EA23FD07A6}" type="parTrans" cxnId="{A3BE7B4B-2613-4396-B98B-F2B2EDFB0A48}">
      <dgm:prSet/>
      <dgm:spPr/>
      <dgm:t>
        <a:bodyPr/>
        <a:lstStyle/>
        <a:p>
          <a:endParaRPr lang="en-GB"/>
        </a:p>
      </dgm:t>
    </dgm:pt>
    <dgm:pt modelId="{01CFB68F-9BEE-4FDE-90F5-DBF436DDF00F}" type="sibTrans" cxnId="{A3BE7B4B-2613-4396-B98B-F2B2EDFB0A48}">
      <dgm:prSet/>
      <dgm:spPr/>
      <dgm:t>
        <a:bodyPr/>
        <a:lstStyle/>
        <a:p>
          <a:endParaRPr lang="en-GB"/>
        </a:p>
      </dgm:t>
    </dgm:pt>
    <dgm:pt modelId="{7BF07CF7-B7E1-4647-A568-AF428FE6BD94}">
      <dgm:prSet/>
      <dgm:spPr/>
      <dgm:t>
        <a:bodyPr/>
        <a:lstStyle/>
        <a:p>
          <a:pPr rtl="0"/>
          <a:r>
            <a:rPr lang="en-GB" i="1" dirty="0" smtClean="0"/>
            <a:t>Housing Benefit &amp; CT Support</a:t>
          </a:r>
          <a:endParaRPr lang="en-GB" dirty="0"/>
        </a:p>
      </dgm:t>
    </dgm:pt>
    <dgm:pt modelId="{E1FC166D-5321-44E5-9E1C-FF748D7F6D7F}" type="parTrans" cxnId="{D28A01CE-F5D1-4E8D-BB44-1A6E5B89CAB6}">
      <dgm:prSet/>
      <dgm:spPr/>
      <dgm:t>
        <a:bodyPr/>
        <a:lstStyle/>
        <a:p>
          <a:endParaRPr lang="en-GB"/>
        </a:p>
      </dgm:t>
    </dgm:pt>
    <dgm:pt modelId="{82948FDF-D82E-4090-83CB-32CB22329DA9}" type="sibTrans" cxnId="{D28A01CE-F5D1-4E8D-BB44-1A6E5B89CAB6}">
      <dgm:prSet/>
      <dgm:spPr/>
      <dgm:t>
        <a:bodyPr/>
        <a:lstStyle/>
        <a:p>
          <a:endParaRPr lang="en-GB"/>
        </a:p>
      </dgm:t>
    </dgm:pt>
    <dgm:pt modelId="{26D65FB7-3C77-465C-B9BD-784554EEC5E4}">
      <dgm:prSet/>
      <dgm:spPr/>
      <dgm:t>
        <a:bodyPr/>
        <a:lstStyle/>
        <a:p>
          <a:endParaRPr lang="en-GB"/>
        </a:p>
      </dgm:t>
    </dgm:pt>
    <dgm:pt modelId="{3549C0D1-4424-4856-9523-0B422AD6A341}" type="parTrans" cxnId="{16594C75-B5A3-4D8E-AB6D-301344F6F0B0}">
      <dgm:prSet/>
      <dgm:spPr/>
      <dgm:t>
        <a:bodyPr/>
        <a:lstStyle/>
        <a:p>
          <a:endParaRPr lang="en-GB"/>
        </a:p>
      </dgm:t>
    </dgm:pt>
    <dgm:pt modelId="{448176B7-74F5-4006-B25C-D29062D0565F}" type="sibTrans" cxnId="{16594C75-B5A3-4D8E-AB6D-301344F6F0B0}">
      <dgm:prSet/>
      <dgm:spPr/>
      <dgm:t>
        <a:bodyPr/>
        <a:lstStyle/>
        <a:p>
          <a:endParaRPr lang="en-GB"/>
        </a:p>
      </dgm:t>
    </dgm:pt>
    <dgm:pt modelId="{5B45EF50-5134-4413-AE8A-8A90E26F17B4}">
      <dgm:prSet/>
      <dgm:spPr/>
      <dgm:t>
        <a:bodyPr/>
        <a:lstStyle/>
        <a:p>
          <a:endParaRPr lang="en-GB"/>
        </a:p>
      </dgm:t>
    </dgm:pt>
    <dgm:pt modelId="{FF734324-A5A3-49A0-860B-7038FF4B2C10}" type="parTrans" cxnId="{7D71B737-FA96-4A12-BD0A-02413676F498}">
      <dgm:prSet/>
      <dgm:spPr/>
      <dgm:t>
        <a:bodyPr/>
        <a:lstStyle/>
        <a:p>
          <a:endParaRPr lang="en-GB"/>
        </a:p>
      </dgm:t>
    </dgm:pt>
    <dgm:pt modelId="{CCC078D4-D5C8-4A40-A8E7-A1CEB519D4A5}" type="sibTrans" cxnId="{7D71B737-FA96-4A12-BD0A-02413676F498}">
      <dgm:prSet/>
      <dgm:spPr/>
      <dgm:t>
        <a:bodyPr/>
        <a:lstStyle/>
        <a:p>
          <a:endParaRPr lang="en-GB"/>
        </a:p>
      </dgm:t>
    </dgm:pt>
    <dgm:pt modelId="{2465E076-709E-4A1A-BC5E-5CA616BC3BD7}" type="pres">
      <dgm:prSet presAssocID="{8965E384-8AD1-4EF6-AAB4-B6D463EAEF72}" presName="compositeShape" presStyleCnt="0">
        <dgm:presLayoutVars>
          <dgm:chMax val="7"/>
          <dgm:dir/>
          <dgm:resizeHandles val="exact"/>
        </dgm:presLayoutVars>
      </dgm:prSet>
      <dgm:spPr/>
      <dgm:t>
        <a:bodyPr/>
        <a:lstStyle/>
        <a:p>
          <a:endParaRPr lang="en-GB"/>
        </a:p>
      </dgm:t>
    </dgm:pt>
    <dgm:pt modelId="{0FEAF738-F343-4BFD-879E-6B21543A0BA7}" type="pres">
      <dgm:prSet presAssocID="{9D371ADA-0C3A-4881-A6ED-87AF63E4433D}" presName="circ1" presStyleLbl="vennNode1" presStyleIdx="0" presStyleCnt="7"/>
      <dgm:spPr/>
    </dgm:pt>
    <dgm:pt modelId="{D2C66190-3F67-4BBD-BFDA-A5DD36157DE1}" type="pres">
      <dgm:prSet presAssocID="{9D371ADA-0C3A-4881-A6ED-87AF63E4433D}" presName="circ1Tx" presStyleLbl="revTx" presStyleIdx="0" presStyleCnt="0">
        <dgm:presLayoutVars>
          <dgm:chMax val="0"/>
          <dgm:chPref val="0"/>
          <dgm:bulletEnabled val="1"/>
        </dgm:presLayoutVars>
      </dgm:prSet>
      <dgm:spPr/>
      <dgm:t>
        <a:bodyPr/>
        <a:lstStyle/>
        <a:p>
          <a:endParaRPr lang="en-GB"/>
        </a:p>
      </dgm:t>
    </dgm:pt>
    <dgm:pt modelId="{228D931E-3A22-4A81-8EDB-8B77D2C8E017}" type="pres">
      <dgm:prSet presAssocID="{432E3AE4-5CC5-4472-8822-FAEC36125DDF}" presName="circ2" presStyleLbl="vennNode1" presStyleIdx="1" presStyleCnt="7"/>
      <dgm:spPr/>
    </dgm:pt>
    <dgm:pt modelId="{B9362117-EE51-498A-9821-7D92CCFFBAE7}" type="pres">
      <dgm:prSet presAssocID="{432E3AE4-5CC5-4472-8822-FAEC36125DDF}" presName="circ2Tx" presStyleLbl="revTx" presStyleIdx="0" presStyleCnt="0">
        <dgm:presLayoutVars>
          <dgm:chMax val="0"/>
          <dgm:chPref val="0"/>
          <dgm:bulletEnabled val="1"/>
        </dgm:presLayoutVars>
      </dgm:prSet>
      <dgm:spPr/>
      <dgm:t>
        <a:bodyPr/>
        <a:lstStyle/>
        <a:p>
          <a:endParaRPr lang="en-GB"/>
        </a:p>
      </dgm:t>
    </dgm:pt>
    <dgm:pt modelId="{EACD0FE9-60B6-430A-A182-20ED086771D5}" type="pres">
      <dgm:prSet presAssocID="{1C8DCCB4-9CA3-48CB-9FCD-AED5140E422A}" presName="circ3" presStyleLbl="vennNode1" presStyleIdx="2" presStyleCnt="7"/>
      <dgm:spPr/>
    </dgm:pt>
    <dgm:pt modelId="{9CCA388C-5AE2-4A54-8EBF-662197F2E0CC}" type="pres">
      <dgm:prSet presAssocID="{1C8DCCB4-9CA3-48CB-9FCD-AED5140E422A}" presName="circ3Tx" presStyleLbl="revTx" presStyleIdx="0" presStyleCnt="0">
        <dgm:presLayoutVars>
          <dgm:chMax val="0"/>
          <dgm:chPref val="0"/>
          <dgm:bulletEnabled val="1"/>
        </dgm:presLayoutVars>
      </dgm:prSet>
      <dgm:spPr/>
      <dgm:t>
        <a:bodyPr/>
        <a:lstStyle/>
        <a:p>
          <a:endParaRPr lang="en-GB"/>
        </a:p>
      </dgm:t>
    </dgm:pt>
    <dgm:pt modelId="{5EDA689E-4720-4430-9E4A-A9817B8A7DC7}" type="pres">
      <dgm:prSet presAssocID="{5EB8B563-00F4-4E88-A8D4-85F32915C47B}" presName="circ4" presStyleLbl="vennNode1" presStyleIdx="3" presStyleCnt="7"/>
      <dgm:spPr/>
    </dgm:pt>
    <dgm:pt modelId="{650C3395-3CF6-4793-9725-ED0A99DB4C65}" type="pres">
      <dgm:prSet presAssocID="{5EB8B563-00F4-4E88-A8D4-85F32915C47B}" presName="circ4Tx" presStyleLbl="revTx" presStyleIdx="0" presStyleCnt="0">
        <dgm:presLayoutVars>
          <dgm:chMax val="0"/>
          <dgm:chPref val="0"/>
          <dgm:bulletEnabled val="1"/>
        </dgm:presLayoutVars>
      </dgm:prSet>
      <dgm:spPr/>
      <dgm:t>
        <a:bodyPr/>
        <a:lstStyle/>
        <a:p>
          <a:endParaRPr lang="en-GB"/>
        </a:p>
      </dgm:t>
    </dgm:pt>
    <dgm:pt modelId="{7DD1F33A-2003-4868-B428-8981F4BDADE1}" type="pres">
      <dgm:prSet presAssocID="{A45BE51C-7969-48E5-8A30-221F242E21DA}" presName="circ5" presStyleLbl="vennNode1" presStyleIdx="4" presStyleCnt="7"/>
      <dgm:spPr/>
    </dgm:pt>
    <dgm:pt modelId="{9F5F2DAE-9C39-4B9D-8194-F8A6360CED40}" type="pres">
      <dgm:prSet presAssocID="{A45BE51C-7969-48E5-8A30-221F242E21DA}" presName="circ5Tx" presStyleLbl="revTx" presStyleIdx="0" presStyleCnt="0">
        <dgm:presLayoutVars>
          <dgm:chMax val="0"/>
          <dgm:chPref val="0"/>
          <dgm:bulletEnabled val="1"/>
        </dgm:presLayoutVars>
      </dgm:prSet>
      <dgm:spPr/>
      <dgm:t>
        <a:bodyPr/>
        <a:lstStyle/>
        <a:p>
          <a:endParaRPr lang="en-GB"/>
        </a:p>
      </dgm:t>
    </dgm:pt>
    <dgm:pt modelId="{B670B61D-768F-4394-A6ED-DE320587F98C}" type="pres">
      <dgm:prSet presAssocID="{8A75C00B-7A45-4DE1-B94C-4331B935573D}" presName="circ6" presStyleLbl="vennNode1" presStyleIdx="5" presStyleCnt="7"/>
      <dgm:spPr/>
    </dgm:pt>
    <dgm:pt modelId="{5F149265-63D5-4C6C-ABC8-309146059F19}" type="pres">
      <dgm:prSet presAssocID="{8A75C00B-7A45-4DE1-B94C-4331B935573D}" presName="circ6Tx" presStyleLbl="revTx" presStyleIdx="0" presStyleCnt="0">
        <dgm:presLayoutVars>
          <dgm:chMax val="0"/>
          <dgm:chPref val="0"/>
          <dgm:bulletEnabled val="1"/>
        </dgm:presLayoutVars>
      </dgm:prSet>
      <dgm:spPr/>
      <dgm:t>
        <a:bodyPr/>
        <a:lstStyle/>
        <a:p>
          <a:endParaRPr lang="en-GB"/>
        </a:p>
      </dgm:t>
    </dgm:pt>
    <dgm:pt modelId="{90425B90-4DA6-4D8B-9354-7B5DCCA8AD2D}" type="pres">
      <dgm:prSet presAssocID="{7BF07CF7-B7E1-4647-A568-AF428FE6BD94}" presName="circ7" presStyleLbl="vennNode1" presStyleIdx="6" presStyleCnt="7"/>
      <dgm:spPr/>
    </dgm:pt>
    <dgm:pt modelId="{04F7F8ED-4290-4BC5-AE70-4D4EE5435390}" type="pres">
      <dgm:prSet presAssocID="{7BF07CF7-B7E1-4647-A568-AF428FE6BD94}" presName="circ7Tx" presStyleLbl="revTx" presStyleIdx="0" presStyleCnt="0">
        <dgm:presLayoutVars>
          <dgm:chMax val="0"/>
          <dgm:chPref val="0"/>
          <dgm:bulletEnabled val="1"/>
        </dgm:presLayoutVars>
      </dgm:prSet>
      <dgm:spPr/>
      <dgm:t>
        <a:bodyPr/>
        <a:lstStyle/>
        <a:p>
          <a:endParaRPr lang="en-GB"/>
        </a:p>
      </dgm:t>
    </dgm:pt>
  </dgm:ptLst>
  <dgm:cxnLst>
    <dgm:cxn modelId="{16594C75-B5A3-4D8E-AB6D-301344F6F0B0}" srcId="{8965E384-8AD1-4EF6-AAB4-B6D463EAEF72}" destId="{26D65FB7-3C77-465C-B9BD-784554EEC5E4}" srcOrd="7" destOrd="0" parTransId="{3549C0D1-4424-4856-9523-0B422AD6A341}" sibTransId="{448176B7-74F5-4006-B25C-D29062D0565F}"/>
    <dgm:cxn modelId="{99DB875E-28D2-4265-B4BE-DC7478142AB0}" srcId="{8965E384-8AD1-4EF6-AAB4-B6D463EAEF72}" destId="{432E3AE4-5CC5-4472-8822-FAEC36125DDF}" srcOrd="1" destOrd="0" parTransId="{FBF25F1E-7C81-4CCA-A546-F4591344AE0D}" sibTransId="{F0F82330-82EA-42BA-8E45-9ADB9113F9B6}"/>
    <dgm:cxn modelId="{6F3F8850-D373-436F-A777-549E036BC397}" srcId="{8965E384-8AD1-4EF6-AAB4-B6D463EAEF72}" destId="{9D371ADA-0C3A-4881-A6ED-87AF63E4433D}" srcOrd="0" destOrd="0" parTransId="{DC956334-C3BF-430A-A50C-FDAE5A13026A}" sibTransId="{E7B79EE5-742C-4E3F-A9C0-8D76B3042307}"/>
    <dgm:cxn modelId="{3AB13FDD-DFCA-4AE5-A74B-8E06BDEE4D10}" type="presOf" srcId="{5EB8B563-00F4-4E88-A8D4-85F32915C47B}" destId="{650C3395-3CF6-4793-9725-ED0A99DB4C65}" srcOrd="0" destOrd="0" presId="urn:microsoft.com/office/officeart/2005/8/layout/venn1"/>
    <dgm:cxn modelId="{04E7164B-2D37-4C84-9970-F767CD8EA518}" type="presOf" srcId="{8A75C00B-7A45-4DE1-B94C-4331B935573D}" destId="{5F149265-63D5-4C6C-ABC8-309146059F19}" srcOrd="0" destOrd="0" presId="urn:microsoft.com/office/officeart/2005/8/layout/venn1"/>
    <dgm:cxn modelId="{ABEDCAFC-C33C-4976-A9A9-5500FDE7255C}" type="presOf" srcId="{1C8DCCB4-9CA3-48CB-9FCD-AED5140E422A}" destId="{9CCA388C-5AE2-4A54-8EBF-662197F2E0CC}" srcOrd="0" destOrd="0" presId="urn:microsoft.com/office/officeart/2005/8/layout/venn1"/>
    <dgm:cxn modelId="{BD09B630-E61D-4EF8-8F31-30CC5AE880D5}" srcId="{8965E384-8AD1-4EF6-AAB4-B6D463EAEF72}" destId="{1C8DCCB4-9CA3-48CB-9FCD-AED5140E422A}" srcOrd="2" destOrd="0" parTransId="{4C5E03C8-C1C0-47BD-95DA-C3D3B1AC53F5}" sibTransId="{D2E57DD8-C9D6-493D-ADAE-686DC21758A4}"/>
    <dgm:cxn modelId="{AA1F1770-F4D4-4DCB-9BCA-80BF9C99E4B7}" srcId="{8965E384-8AD1-4EF6-AAB4-B6D463EAEF72}" destId="{A45BE51C-7969-48E5-8A30-221F242E21DA}" srcOrd="4" destOrd="0" parTransId="{4FFB008F-6816-4AE1-9CA6-A113360B4F17}" sibTransId="{4D643C2A-D66D-492A-977B-8F85CA0F69CC}"/>
    <dgm:cxn modelId="{7D71B737-FA96-4A12-BD0A-02413676F498}" srcId="{8965E384-8AD1-4EF6-AAB4-B6D463EAEF72}" destId="{5B45EF50-5134-4413-AE8A-8A90E26F17B4}" srcOrd="8" destOrd="0" parTransId="{FF734324-A5A3-49A0-860B-7038FF4B2C10}" sibTransId="{CCC078D4-D5C8-4A40-A8E7-A1CEB519D4A5}"/>
    <dgm:cxn modelId="{190846CE-22F3-4775-8415-8068DAD5E2B6}" type="presOf" srcId="{7BF07CF7-B7E1-4647-A568-AF428FE6BD94}" destId="{04F7F8ED-4290-4BC5-AE70-4D4EE5435390}" srcOrd="0" destOrd="0" presId="urn:microsoft.com/office/officeart/2005/8/layout/venn1"/>
    <dgm:cxn modelId="{142A98D4-45C7-4B98-A607-F538D82A869B}" srcId="{8965E384-8AD1-4EF6-AAB4-B6D463EAEF72}" destId="{5EB8B563-00F4-4E88-A8D4-85F32915C47B}" srcOrd="3" destOrd="0" parTransId="{4F2AE78E-968C-4394-9BBF-988F57713797}" sibTransId="{2C5FFC76-21D8-4A19-B6C4-3EB60DB2F09C}"/>
    <dgm:cxn modelId="{7FAE332F-F759-4BF7-A072-EB024D5BECE7}" type="presOf" srcId="{432E3AE4-5CC5-4472-8822-FAEC36125DDF}" destId="{B9362117-EE51-498A-9821-7D92CCFFBAE7}" srcOrd="0" destOrd="0" presId="urn:microsoft.com/office/officeart/2005/8/layout/venn1"/>
    <dgm:cxn modelId="{CCCD2F19-F1A7-4FDC-ACD2-4B232AD940C5}" type="presOf" srcId="{9D371ADA-0C3A-4881-A6ED-87AF63E4433D}" destId="{D2C66190-3F67-4BBD-BFDA-A5DD36157DE1}" srcOrd="0" destOrd="0" presId="urn:microsoft.com/office/officeart/2005/8/layout/venn1"/>
    <dgm:cxn modelId="{D28A01CE-F5D1-4E8D-BB44-1A6E5B89CAB6}" srcId="{8965E384-8AD1-4EF6-AAB4-B6D463EAEF72}" destId="{7BF07CF7-B7E1-4647-A568-AF428FE6BD94}" srcOrd="6" destOrd="0" parTransId="{E1FC166D-5321-44E5-9E1C-FF748D7F6D7F}" sibTransId="{82948FDF-D82E-4090-83CB-32CB22329DA9}"/>
    <dgm:cxn modelId="{EC7FAC7C-55E4-4B54-BA26-61623CE98A8B}" type="presOf" srcId="{8965E384-8AD1-4EF6-AAB4-B6D463EAEF72}" destId="{2465E076-709E-4A1A-BC5E-5CA616BC3BD7}" srcOrd="0" destOrd="0" presId="urn:microsoft.com/office/officeart/2005/8/layout/venn1"/>
    <dgm:cxn modelId="{A3BE7B4B-2613-4396-B98B-F2B2EDFB0A48}" srcId="{8965E384-8AD1-4EF6-AAB4-B6D463EAEF72}" destId="{8A75C00B-7A45-4DE1-B94C-4331B935573D}" srcOrd="5" destOrd="0" parTransId="{1B0A4AFE-54FB-44CB-9D3B-11EA23FD07A6}" sibTransId="{01CFB68F-9BEE-4FDE-90F5-DBF436DDF00F}"/>
    <dgm:cxn modelId="{A03F9BF4-5448-41D2-81EC-9529BFB872D7}" type="presOf" srcId="{A45BE51C-7969-48E5-8A30-221F242E21DA}" destId="{9F5F2DAE-9C39-4B9D-8194-F8A6360CED40}" srcOrd="0" destOrd="0" presId="urn:microsoft.com/office/officeart/2005/8/layout/venn1"/>
    <dgm:cxn modelId="{511CDD0C-AEFD-4691-AE9A-94FA60208E64}" type="presParOf" srcId="{2465E076-709E-4A1A-BC5E-5CA616BC3BD7}" destId="{0FEAF738-F343-4BFD-879E-6B21543A0BA7}" srcOrd="0" destOrd="0" presId="urn:microsoft.com/office/officeart/2005/8/layout/venn1"/>
    <dgm:cxn modelId="{6E5E2BD4-7879-4967-932E-411034C9AD11}" type="presParOf" srcId="{2465E076-709E-4A1A-BC5E-5CA616BC3BD7}" destId="{D2C66190-3F67-4BBD-BFDA-A5DD36157DE1}" srcOrd="1" destOrd="0" presId="urn:microsoft.com/office/officeart/2005/8/layout/venn1"/>
    <dgm:cxn modelId="{5043FEE9-EFD7-41E2-A752-46D6F78D72F7}" type="presParOf" srcId="{2465E076-709E-4A1A-BC5E-5CA616BC3BD7}" destId="{228D931E-3A22-4A81-8EDB-8B77D2C8E017}" srcOrd="2" destOrd="0" presId="urn:microsoft.com/office/officeart/2005/8/layout/venn1"/>
    <dgm:cxn modelId="{6CF9E26C-FDBA-46DF-BEAB-CD8E4FF99D56}" type="presParOf" srcId="{2465E076-709E-4A1A-BC5E-5CA616BC3BD7}" destId="{B9362117-EE51-498A-9821-7D92CCFFBAE7}" srcOrd="3" destOrd="0" presId="urn:microsoft.com/office/officeart/2005/8/layout/venn1"/>
    <dgm:cxn modelId="{51A480CB-6C9A-4B05-A9C0-45EF61CF88C1}" type="presParOf" srcId="{2465E076-709E-4A1A-BC5E-5CA616BC3BD7}" destId="{EACD0FE9-60B6-430A-A182-20ED086771D5}" srcOrd="4" destOrd="0" presId="urn:microsoft.com/office/officeart/2005/8/layout/venn1"/>
    <dgm:cxn modelId="{32D9092C-10AA-4FDB-AEA9-468697272F63}" type="presParOf" srcId="{2465E076-709E-4A1A-BC5E-5CA616BC3BD7}" destId="{9CCA388C-5AE2-4A54-8EBF-662197F2E0CC}" srcOrd="5" destOrd="0" presId="urn:microsoft.com/office/officeart/2005/8/layout/venn1"/>
    <dgm:cxn modelId="{67CBF8CB-623F-4069-A610-71818BB1383E}" type="presParOf" srcId="{2465E076-709E-4A1A-BC5E-5CA616BC3BD7}" destId="{5EDA689E-4720-4430-9E4A-A9817B8A7DC7}" srcOrd="6" destOrd="0" presId="urn:microsoft.com/office/officeart/2005/8/layout/venn1"/>
    <dgm:cxn modelId="{E5F3BE35-9757-4A1C-A796-5B900B1F8484}" type="presParOf" srcId="{2465E076-709E-4A1A-BC5E-5CA616BC3BD7}" destId="{650C3395-3CF6-4793-9725-ED0A99DB4C65}" srcOrd="7" destOrd="0" presId="urn:microsoft.com/office/officeart/2005/8/layout/venn1"/>
    <dgm:cxn modelId="{C6A2A262-83D5-4C9A-B366-30BAE6BB488F}" type="presParOf" srcId="{2465E076-709E-4A1A-BC5E-5CA616BC3BD7}" destId="{7DD1F33A-2003-4868-B428-8981F4BDADE1}" srcOrd="8" destOrd="0" presId="urn:microsoft.com/office/officeart/2005/8/layout/venn1"/>
    <dgm:cxn modelId="{FF2F43C3-1AEC-4DDB-8BB6-01229AA812CE}" type="presParOf" srcId="{2465E076-709E-4A1A-BC5E-5CA616BC3BD7}" destId="{9F5F2DAE-9C39-4B9D-8194-F8A6360CED40}" srcOrd="9" destOrd="0" presId="urn:microsoft.com/office/officeart/2005/8/layout/venn1"/>
    <dgm:cxn modelId="{99685067-1524-44A9-A63D-CBC99DC792CB}" type="presParOf" srcId="{2465E076-709E-4A1A-BC5E-5CA616BC3BD7}" destId="{B670B61D-768F-4394-A6ED-DE320587F98C}" srcOrd="10" destOrd="0" presId="urn:microsoft.com/office/officeart/2005/8/layout/venn1"/>
    <dgm:cxn modelId="{4BFB5E66-0213-4528-8BBC-65F641E3D833}" type="presParOf" srcId="{2465E076-709E-4A1A-BC5E-5CA616BC3BD7}" destId="{5F149265-63D5-4C6C-ABC8-309146059F19}" srcOrd="11" destOrd="0" presId="urn:microsoft.com/office/officeart/2005/8/layout/venn1"/>
    <dgm:cxn modelId="{27250350-2658-4240-8C42-7EEA091AB45F}" type="presParOf" srcId="{2465E076-709E-4A1A-BC5E-5CA616BC3BD7}" destId="{90425B90-4DA6-4D8B-9354-7B5DCCA8AD2D}" srcOrd="12" destOrd="0" presId="urn:microsoft.com/office/officeart/2005/8/layout/venn1"/>
    <dgm:cxn modelId="{3B6F47C0-9376-4E35-A8F0-D0C3CA6571C7}" type="presParOf" srcId="{2465E076-709E-4A1A-BC5E-5CA616BC3BD7}" destId="{04F7F8ED-4290-4BC5-AE70-4D4EE5435390}" srcOrd="13" destOrd="0" presId="urn:microsoft.com/office/officeart/2005/8/layout/venn1"/>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4E76211-561C-438C-AD28-72522211324E}">
      <dsp:nvSpPr>
        <dsp:cNvPr id="0" name=""/>
        <dsp:cNvSpPr/>
      </dsp:nvSpPr>
      <dsp:spPr>
        <a:xfrm>
          <a:off x="2125653" y="1274200"/>
          <a:ext cx="2468578" cy="2128345"/>
        </a:xfrm>
        <a:prstGeom prst="hexagon">
          <a:avLst>
            <a:gd name="adj" fmla="val 25000"/>
            <a:gd name="vf" fmla="val 11547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3970" rIns="0" bIns="13970" numCol="1" spcCol="1270" anchor="t" anchorCtr="0">
          <a:noAutofit/>
        </a:bodyPr>
        <a:lstStyle/>
        <a:p>
          <a:pPr lvl="0" algn="l" defTabSz="622300" rtl="0">
            <a:lnSpc>
              <a:spcPct val="90000"/>
            </a:lnSpc>
            <a:spcBef>
              <a:spcPct val="0"/>
            </a:spcBef>
            <a:spcAft>
              <a:spcPct val="35000"/>
            </a:spcAft>
          </a:pPr>
          <a:r>
            <a:rPr lang="en-GB" sz="1400" b="1" i="1" kern="1200" dirty="0" smtClean="0"/>
            <a:t>Free Movement of Persons under Article 45 TFEU</a:t>
          </a:r>
          <a:endParaRPr lang="en-GB" sz="1400" kern="1200" dirty="0"/>
        </a:p>
        <a:p>
          <a:pPr marL="57150" lvl="1" indent="-57150" algn="l" defTabSz="488950" rtl="0">
            <a:lnSpc>
              <a:spcPct val="90000"/>
            </a:lnSpc>
            <a:spcBef>
              <a:spcPct val="0"/>
            </a:spcBef>
            <a:spcAft>
              <a:spcPct val="15000"/>
            </a:spcAft>
            <a:buChar char="••"/>
          </a:pPr>
          <a:r>
            <a:rPr lang="en-GB" sz="1100" kern="1200" dirty="0" smtClean="0"/>
            <a:t>‘</a:t>
          </a:r>
          <a:r>
            <a:rPr lang="en-GB" sz="1400" b="1" kern="1200" dirty="0" smtClean="0"/>
            <a:t>Qualified’ EEA Citizens and their family members are free to move and settle in any EEA state</a:t>
          </a:r>
          <a:endParaRPr lang="en-GB" sz="1400" b="1" kern="1200" dirty="0"/>
        </a:p>
      </dsp:txBody>
      <dsp:txXfrm>
        <a:off x="2125653" y="1274200"/>
        <a:ext cx="2468578" cy="2128345"/>
      </dsp:txXfrm>
    </dsp:sp>
    <dsp:sp modelId="{08E7A772-2016-403D-98D6-ED1FB024F92C}">
      <dsp:nvSpPr>
        <dsp:cNvPr id="0" name=""/>
        <dsp:cNvSpPr/>
      </dsp:nvSpPr>
      <dsp:spPr>
        <a:xfrm>
          <a:off x="2174281" y="4575155"/>
          <a:ext cx="289025" cy="249103"/>
        </a:xfrm>
        <a:prstGeom prst="hexagon">
          <a:avLst>
            <a:gd name="adj" fmla="val 25000"/>
            <a:gd name="vf" fmla="val 115470"/>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B55CAB-4369-4EA4-A0DF-C0A15DDB9DD5}">
      <dsp:nvSpPr>
        <dsp:cNvPr id="0" name=""/>
        <dsp:cNvSpPr/>
      </dsp:nvSpPr>
      <dsp:spPr>
        <a:xfrm>
          <a:off x="0" y="2492358"/>
          <a:ext cx="2468578" cy="2128345"/>
        </a:xfrm>
        <a:prstGeom prst="hexagon">
          <a:avLst>
            <a:gd name="adj" fmla="val 25000"/>
            <a:gd name="vf" fmla="val 115470"/>
          </a:avLst>
        </a:prstGeom>
        <a:blipFill>
          <a:blip xmlns:r="http://schemas.openxmlformats.org/officeDocument/2006/relationships" r:embed="rId1" cstate="print">
            <a:extLst>
              <a:ext uri="{28A0092B-C50C-407E-A947-70E740481C1C}">
                <a14:useLocalDpi xmlns="" xmlns:a14="http://schemas.microsoft.com/office/drawing/2010/main" val="0"/>
              </a:ext>
            </a:extLst>
          </a:blip>
          <a:srcRect/>
          <a:stretch>
            <a:fillRect l="-4000" r="-4000"/>
          </a:stretch>
        </a:blip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F54195-00A6-49C5-933C-EF83B4163A6D}">
      <dsp:nvSpPr>
        <dsp:cNvPr id="0" name=""/>
        <dsp:cNvSpPr/>
      </dsp:nvSpPr>
      <dsp:spPr>
        <a:xfrm>
          <a:off x="1680565" y="4339547"/>
          <a:ext cx="289025" cy="249103"/>
        </a:xfrm>
        <a:prstGeom prst="hexagon">
          <a:avLst>
            <a:gd name="adj" fmla="val 25000"/>
            <a:gd name="vf" fmla="val 115470"/>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5B8D91-5BAA-4AD8-90CC-F7209635AAB7}">
      <dsp:nvSpPr>
        <dsp:cNvPr id="0" name=""/>
        <dsp:cNvSpPr/>
      </dsp:nvSpPr>
      <dsp:spPr>
        <a:xfrm>
          <a:off x="4213274" y="2467054"/>
          <a:ext cx="2468578" cy="2128345"/>
        </a:xfrm>
        <a:prstGeom prst="hexagon">
          <a:avLst>
            <a:gd name="adj" fmla="val 25000"/>
            <a:gd name="vf" fmla="val 11547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7780" rIns="0" bIns="17780" numCol="1" spcCol="1270" anchor="t" anchorCtr="0">
          <a:noAutofit/>
        </a:bodyPr>
        <a:lstStyle/>
        <a:p>
          <a:pPr lvl="0" algn="l" defTabSz="622300" rtl="0">
            <a:lnSpc>
              <a:spcPct val="90000"/>
            </a:lnSpc>
            <a:spcBef>
              <a:spcPct val="0"/>
            </a:spcBef>
            <a:spcAft>
              <a:spcPct val="35000"/>
            </a:spcAft>
          </a:pPr>
          <a:r>
            <a:rPr lang="en-GB" sz="1400" b="1" i="1" kern="1200" dirty="0" smtClean="0"/>
            <a:t>Qualified?</a:t>
          </a:r>
          <a:endParaRPr lang="en-GB" sz="1400" b="1" i="1" kern="1200" dirty="0"/>
        </a:p>
        <a:p>
          <a:pPr marL="114300" lvl="1" indent="-114300" algn="l" defTabSz="622300" rtl="0">
            <a:lnSpc>
              <a:spcPct val="90000"/>
            </a:lnSpc>
            <a:spcBef>
              <a:spcPct val="0"/>
            </a:spcBef>
            <a:spcAft>
              <a:spcPct val="15000"/>
            </a:spcAft>
            <a:buChar char="••"/>
          </a:pPr>
          <a:r>
            <a:rPr lang="en-GB" sz="1400" b="1" kern="1200" dirty="0" smtClean="0"/>
            <a:t>Jobseeker, Worker, Self-Employed, Student, Self-Sufficient person</a:t>
          </a:r>
          <a:endParaRPr lang="en-GB" sz="1400" b="1" kern="1200" dirty="0"/>
        </a:p>
      </dsp:txBody>
      <dsp:txXfrm>
        <a:off x="4213274" y="2467054"/>
        <a:ext cx="2468578" cy="2128345"/>
      </dsp:txXfrm>
    </dsp:sp>
    <dsp:sp modelId="{A9B2FBAE-6C79-4FCE-937E-72C2C12C2A71}">
      <dsp:nvSpPr>
        <dsp:cNvPr id="0" name=""/>
        <dsp:cNvSpPr/>
      </dsp:nvSpPr>
      <dsp:spPr>
        <a:xfrm>
          <a:off x="4635363" y="4350630"/>
          <a:ext cx="289025" cy="249103"/>
        </a:xfrm>
        <a:prstGeom prst="hexagon">
          <a:avLst>
            <a:gd name="adj" fmla="val 25000"/>
            <a:gd name="vf" fmla="val 115470"/>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D7D1D4-0D07-49DA-8ECD-C959CCF88B8F}">
      <dsp:nvSpPr>
        <dsp:cNvPr id="0" name=""/>
        <dsp:cNvSpPr/>
      </dsp:nvSpPr>
      <dsp:spPr>
        <a:xfrm>
          <a:off x="6316397" y="3635535"/>
          <a:ext cx="2468578" cy="2128345"/>
        </a:xfrm>
        <a:prstGeom prst="hexagon">
          <a:avLst>
            <a:gd name="adj" fmla="val 25000"/>
            <a:gd name="vf" fmla="val 115470"/>
          </a:avLst>
        </a:prstGeom>
        <a:blipFill>
          <a:blip xmlns:r="http://schemas.openxmlformats.org/officeDocument/2006/relationships" r:embed="rId2">
            <a:extLst>
              <a:ext uri="{28A0092B-C50C-407E-A947-70E740481C1C}">
                <a14:useLocalDpi xmlns="" xmlns:a14="http://schemas.microsoft.com/office/drawing/2010/main" val="0"/>
              </a:ext>
            </a:extLst>
          </a:blip>
          <a:srcRect/>
          <a:stretch>
            <a:fillRect l="-47000" r="-47000"/>
          </a:stretch>
        </a:blip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0A70CCE-F588-4F94-A9CE-0738B2DF7436}">
      <dsp:nvSpPr>
        <dsp:cNvPr id="0" name=""/>
        <dsp:cNvSpPr/>
      </dsp:nvSpPr>
      <dsp:spPr>
        <a:xfrm>
          <a:off x="2044685" y="2326660"/>
          <a:ext cx="289025" cy="249103"/>
        </a:xfrm>
        <a:prstGeom prst="hexagon">
          <a:avLst>
            <a:gd name="adj" fmla="val 25000"/>
            <a:gd name="vf" fmla="val 115470"/>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6C02B7-09A9-4EE1-A508-21BB9148527B}">
      <dsp:nvSpPr>
        <dsp:cNvPr id="0" name=""/>
        <dsp:cNvSpPr/>
      </dsp:nvSpPr>
      <dsp:spPr>
        <a:xfrm>
          <a:off x="2129406" y="3456390"/>
          <a:ext cx="2468578" cy="2128345"/>
        </a:xfrm>
        <a:prstGeom prst="hexagon">
          <a:avLst>
            <a:gd name="adj" fmla="val 25000"/>
            <a:gd name="vf" fmla="val 11547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7780" rIns="0" bIns="17780" numCol="1" spcCol="1270" anchor="t" anchorCtr="0">
          <a:noAutofit/>
        </a:bodyPr>
        <a:lstStyle/>
        <a:p>
          <a:pPr lvl="0" algn="l" defTabSz="622300" rtl="0">
            <a:lnSpc>
              <a:spcPct val="90000"/>
            </a:lnSpc>
            <a:spcBef>
              <a:spcPct val="0"/>
            </a:spcBef>
            <a:spcAft>
              <a:spcPct val="35000"/>
            </a:spcAft>
          </a:pPr>
          <a:r>
            <a:rPr lang="en-GB" sz="1400" b="1" i="1" kern="1200" dirty="0" smtClean="0"/>
            <a:t>Family members?</a:t>
          </a:r>
          <a:endParaRPr lang="en-GB" sz="1400" b="1" i="1" kern="1200" dirty="0"/>
        </a:p>
        <a:p>
          <a:pPr marL="114300" lvl="1" indent="-114300" algn="l" defTabSz="622300" rtl="0">
            <a:lnSpc>
              <a:spcPct val="90000"/>
            </a:lnSpc>
            <a:spcBef>
              <a:spcPct val="0"/>
            </a:spcBef>
            <a:spcAft>
              <a:spcPct val="15000"/>
            </a:spcAft>
            <a:buChar char="••"/>
          </a:pPr>
          <a:r>
            <a:rPr lang="en-GB" sz="1400" b="1" kern="1200" dirty="0" smtClean="0"/>
            <a:t>Spouse, Civil partner, durable relationship, children (to age 21) dependent children over 21 and dependant ascendant relatives </a:t>
          </a:r>
          <a:endParaRPr lang="en-GB" sz="1400" b="1" kern="1200" dirty="0"/>
        </a:p>
      </dsp:txBody>
      <dsp:txXfrm>
        <a:off x="2129406" y="3456390"/>
        <a:ext cx="2468578" cy="2128345"/>
      </dsp:txXfrm>
    </dsp:sp>
    <dsp:sp modelId="{E1E05D76-4DA2-44B1-9169-A5B59E099185}">
      <dsp:nvSpPr>
        <dsp:cNvPr id="0" name=""/>
        <dsp:cNvSpPr/>
      </dsp:nvSpPr>
      <dsp:spPr>
        <a:xfrm>
          <a:off x="3783689" y="1349743"/>
          <a:ext cx="289025" cy="249103"/>
        </a:xfrm>
        <a:prstGeom prst="hexagon">
          <a:avLst>
            <a:gd name="adj" fmla="val 25000"/>
            <a:gd name="vf" fmla="val 115470"/>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ADBDE5-5EDB-49A4-8729-705EFEE38813}">
      <dsp:nvSpPr>
        <dsp:cNvPr id="0" name=""/>
        <dsp:cNvSpPr/>
      </dsp:nvSpPr>
      <dsp:spPr>
        <a:xfrm>
          <a:off x="4213274" y="140775"/>
          <a:ext cx="2468578" cy="2128345"/>
        </a:xfrm>
        <a:prstGeom prst="hexagon">
          <a:avLst>
            <a:gd name="adj" fmla="val 25000"/>
            <a:gd name="vf" fmla="val 115470"/>
          </a:avLst>
        </a:prstGeom>
        <a:blipFill>
          <a:blip xmlns:r="http://schemas.openxmlformats.org/officeDocument/2006/relationships" r:embed="rId3">
            <a:extLst>
              <a:ext uri="{28A0092B-C50C-407E-A947-70E740481C1C}">
                <a14:useLocalDpi xmlns="" xmlns:a14="http://schemas.microsoft.com/office/drawing/2010/main" val="0"/>
              </a:ext>
            </a:extLst>
          </a:blip>
          <a:srcRect/>
          <a:stretch>
            <a:fillRect t="-10000" b="-10000"/>
          </a:stretch>
        </a:blip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843E32-80A1-4629-B612-5278103A792D}">
      <dsp:nvSpPr>
        <dsp:cNvPr id="0" name=""/>
        <dsp:cNvSpPr/>
      </dsp:nvSpPr>
      <dsp:spPr>
        <a:xfrm>
          <a:off x="4554405" y="2488579"/>
          <a:ext cx="289025" cy="249103"/>
        </a:xfrm>
        <a:prstGeom prst="hexagon">
          <a:avLst>
            <a:gd name="adj" fmla="val 25000"/>
            <a:gd name="vf" fmla="val 115470"/>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648E19-551E-413B-9AB6-B45D5208036F}">
      <dsp:nvSpPr>
        <dsp:cNvPr id="0" name=""/>
        <dsp:cNvSpPr/>
      </dsp:nvSpPr>
      <dsp:spPr>
        <a:xfrm>
          <a:off x="347342" y="734074"/>
          <a:ext cx="1324747" cy="132474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F89E1E0-2259-4E3B-93DE-47FF7D7B7CD9}">
      <dsp:nvSpPr>
        <dsp:cNvPr id="0" name=""/>
        <dsp:cNvSpPr/>
      </dsp:nvSpPr>
      <dsp:spPr>
        <a:xfrm>
          <a:off x="1009715" y="734074"/>
          <a:ext cx="7068011" cy="1324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4290" rIns="0" bIns="34290" numCol="1" spcCol="1270" anchor="ctr" anchorCtr="0">
          <a:noAutofit/>
        </a:bodyPr>
        <a:lstStyle/>
        <a:p>
          <a:pPr lvl="0" algn="l" defTabSz="1200150" rtl="0">
            <a:lnSpc>
              <a:spcPct val="90000"/>
            </a:lnSpc>
            <a:spcBef>
              <a:spcPct val="0"/>
            </a:spcBef>
            <a:spcAft>
              <a:spcPct val="35000"/>
            </a:spcAft>
          </a:pPr>
          <a:r>
            <a:rPr lang="en-GB" sz="2700" i="1" kern="1200" smtClean="0"/>
            <a:t>In addition to the Habitual residence Test, EEA nationals need to establish a ‘right to reside’ (R2R) to claim many benefits and homelessness support</a:t>
          </a:r>
          <a:endParaRPr lang="en-GB" sz="2700" kern="1200"/>
        </a:p>
      </dsp:txBody>
      <dsp:txXfrm>
        <a:off x="1009715" y="734074"/>
        <a:ext cx="7068011" cy="132474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FEAF738-F343-4BFD-879E-6B21543A0BA7}">
      <dsp:nvSpPr>
        <dsp:cNvPr id="0" name=""/>
        <dsp:cNvSpPr/>
      </dsp:nvSpPr>
      <dsp:spPr>
        <a:xfrm>
          <a:off x="2955318" y="1063327"/>
          <a:ext cx="1362195" cy="136236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2C66190-3F67-4BBD-BFDA-A5DD36157DE1}">
      <dsp:nvSpPr>
        <dsp:cNvPr id="0" name=""/>
        <dsp:cNvSpPr/>
      </dsp:nvSpPr>
      <dsp:spPr>
        <a:xfrm>
          <a:off x="2855991" y="0"/>
          <a:ext cx="1560849" cy="83529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n-GB" sz="1900" i="1" kern="1200" dirty="0" smtClean="0"/>
            <a:t>Child Tax Credit &amp; Child Benefit</a:t>
          </a:r>
          <a:endParaRPr lang="en-GB" sz="1900" kern="1200" dirty="0"/>
        </a:p>
      </dsp:txBody>
      <dsp:txXfrm>
        <a:off x="2855991" y="0"/>
        <a:ext cx="1560849" cy="835292"/>
      </dsp:txXfrm>
    </dsp:sp>
    <dsp:sp modelId="{228D931E-3A22-4A81-8EDB-8B77D2C8E017}">
      <dsp:nvSpPr>
        <dsp:cNvPr id="0" name=""/>
        <dsp:cNvSpPr/>
      </dsp:nvSpPr>
      <dsp:spPr>
        <a:xfrm>
          <a:off x="3354896" y="1255445"/>
          <a:ext cx="1362195" cy="136236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9362117-EE51-498A-9821-7D92CCFFBAE7}">
      <dsp:nvSpPr>
        <dsp:cNvPr id="0" name=""/>
        <dsp:cNvSpPr/>
      </dsp:nvSpPr>
      <dsp:spPr>
        <a:xfrm>
          <a:off x="4885095" y="793528"/>
          <a:ext cx="1475711" cy="91882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n-GB" sz="1900" i="1" kern="1200" dirty="0" smtClean="0"/>
            <a:t>LA Homelessness  Support</a:t>
          </a:r>
          <a:endParaRPr lang="en-GB" sz="1900" kern="1200" dirty="0"/>
        </a:p>
      </dsp:txBody>
      <dsp:txXfrm>
        <a:off x="4885095" y="793528"/>
        <a:ext cx="1475711" cy="918822"/>
      </dsp:txXfrm>
    </dsp:sp>
    <dsp:sp modelId="{EACD0FE9-60B6-430A-A182-20ED086771D5}">
      <dsp:nvSpPr>
        <dsp:cNvPr id="0" name=""/>
        <dsp:cNvSpPr/>
      </dsp:nvSpPr>
      <dsp:spPr>
        <a:xfrm>
          <a:off x="3453087" y="1687709"/>
          <a:ext cx="1362195" cy="136236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CCA388C-5AE2-4A54-8EBF-662197F2E0CC}">
      <dsp:nvSpPr>
        <dsp:cNvPr id="0" name=""/>
        <dsp:cNvSpPr/>
      </dsp:nvSpPr>
      <dsp:spPr>
        <a:xfrm>
          <a:off x="5026991" y="1962938"/>
          <a:ext cx="1447332" cy="98146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n-GB" sz="1900" i="1" kern="1200" smtClean="0"/>
            <a:t>Income Support</a:t>
          </a:r>
          <a:endParaRPr lang="en-GB" sz="1900" kern="1200"/>
        </a:p>
      </dsp:txBody>
      <dsp:txXfrm>
        <a:off x="5026991" y="1962938"/>
        <a:ext cx="1447332" cy="981469"/>
      </dsp:txXfrm>
    </dsp:sp>
    <dsp:sp modelId="{5EDA689E-4720-4430-9E4A-A9817B8A7DC7}">
      <dsp:nvSpPr>
        <dsp:cNvPr id="0" name=""/>
        <dsp:cNvSpPr/>
      </dsp:nvSpPr>
      <dsp:spPr>
        <a:xfrm>
          <a:off x="3176675" y="2034355"/>
          <a:ext cx="1362195" cy="136236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50C3395-3CF6-4793-9725-ED0A99DB4C65}">
      <dsp:nvSpPr>
        <dsp:cNvPr id="0" name=""/>
        <dsp:cNvSpPr/>
      </dsp:nvSpPr>
      <dsp:spPr>
        <a:xfrm>
          <a:off x="4402651" y="3278524"/>
          <a:ext cx="1560849" cy="89793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n-GB" sz="1900" i="1" kern="1200" dirty="0" smtClean="0"/>
            <a:t>Crisis Support Awards</a:t>
          </a:r>
          <a:endParaRPr lang="en-GB" sz="1900" kern="1200" dirty="0"/>
        </a:p>
      </dsp:txBody>
      <dsp:txXfrm>
        <a:off x="4402651" y="3278524"/>
        <a:ext cx="1560849" cy="897939"/>
      </dsp:txXfrm>
    </dsp:sp>
    <dsp:sp modelId="{7DD1F33A-2003-4868-B428-8981F4BDADE1}">
      <dsp:nvSpPr>
        <dsp:cNvPr id="0" name=""/>
        <dsp:cNvSpPr/>
      </dsp:nvSpPr>
      <dsp:spPr>
        <a:xfrm>
          <a:off x="2733961" y="2034355"/>
          <a:ext cx="1362195" cy="136236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F5F2DAE-9C39-4B9D-8194-F8A6360CED40}">
      <dsp:nvSpPr>
        <dsp:cNvPr id="0" name=""/>
        <dsp:cNvSpPr/>
      </dsp:nvSpPr>
      <dsp:spPr>
        <a:xfrm>
          <a:off x="1309332" y="3278524"/>
          <a:ext cx="1560849" cy="89793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n-GB" sz="1900" i="1" kern="1200" dirty="0" smtClean="0"/>
            <a:t>(</a:t>
          </a:r>
          <a:r>
            <a:rPr lang="en-GB" sz="1900" i="1" kern="1200" dirty="0" err="1" smtClean="0"/>
            <a:t>Ib</a:t>
          </a:r>
          <a:r>
            <a:rPr lang="en-GB" sz="1900" i="1" kern="1200" dirty="0" smtClean="0"/>
            <a:t>) JSA +</a:t>
          </a:r>
        </a:p>
        <a:p>
          <a:pPr lvl="0" algn="ctr" defTabSz="844550" rtl="0">
            <a:lnSpc>
              <a:spcPct val="90000"/>
            </a:lnSpc>
            <a:spcBef>
              <a:spcPct val="0"/>
            </a:spcBef>
            <a:spcAft>
              <a:spcPct val="35000"/>
            </a:spcAft>
          </a:pPr>
          <a:r>
            <a:rPr lang="en-GB" sz="1900" i="1" kern="1200" dirty="0" smtClean="0"/>
            <a:t>(</a:t>
          </a:r>
          <a:r>
            <a:rPr lang="en-GB" sz="1900" i="1" kern="1200" dirty="0" err="1" smtClean="0"/>
            <a:t>ir</a:t>
          </a:r>
          <a:r>
            <a:rPr lang="en-GB" sz="1900" i="1" kern="1200" dirty="0" smtClean="0"/>
            <a:t>) ESA</a:t>
          </a:r>
          <a:endParaRPr lang="en-GB" sz="1900" kern="1200" dirty="0"/>
        </a:p>
      </dsp:txBody>
      <dsp:txXfrm>
        <a:off x="1309332" y="3278524"/>
        <a:ext cx="1560849" cy="897939"/>
      </dsp:txXfrm>
    </dsp:sp>
    <dsp:sp modelId="{B670B61D-768F-4394-A6ED-DE320587F98C}">
      <dsp:nvSpPr>
        <dsp:cNvPr id="0" name=""/>
        <dsp:cNvSpPr/>
      </dsp:nvSpPr>
      <dsp:spPr>
        <a:xfrm>
          <a:off x="2457549" y="1687709"/>
          <a:ext cx="1362195" cy="136236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F149265-63D5-4C6C-ABC8-309146059F19}">
      <dsp:nvSpPr>
        <dsp:cNvPr id="0" name=""/>
        <dsp:cNvSpPr/>
      </dsp:nvSpPr>
      <dsp:spPr>
        <a:xfrm>
          <a:off x="798509" y="1962938"/>
          <a:ext cx="1447332" cy="98146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n-GB" sz="1900" i="1" kern="1200" smtClean="0"/>
            <a:t>Pension Credit</a:t>
          </a:r>
          <a:endParaRPr lang="en-GB" sz="1900" kern="1200"/>
        </a:p>
      </dsp:txBody>
      <dsp:txXfrm>
        <a:off x="798509" y="1962938"/>
        <a:ext cx="1447332" cy="981469"/>
      </dsp:txXfrm>
    </dsp:sp>
    <dsp:sp modelId="{90425B90-4DA6-4D8B-9354-7B5DCCA8AD2D}">
      <dsp:nvSpPr>
        <dsp:cNvPr id="0" name=""/>
        <dsp:cNvSpPr/>
      </dsp:nvSpPr>
      <dsp:spPr>
        <a:xfrm>
          <a:off x="2555741" y="1255445"/>
          <a:ext cx="1362195" cy="136236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4F7F8ED-4290-4BC5-AE70-4D4EE5435390}">
      <dsp:nvSpPr>
        <dsp:cNvPr id="0" name=""/>
        <dsp:cNvSpPr/>
      </dsp:nvSpPr>
      <dsp:spPr>
        <a:xfrm>
          <a:off x="912025" y="793528"/>
          <a:ext cx="1475711" cy="91882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n-GB" sz="1900" i="1" kern="1200" dirty="0" smtClean="0"/>
            <a:t>Housing Benefit &amp; CT Support</a:t>
          </a:r>
          <a:endParaRPr lang="en-GB" sz="1900" kern="1200" dirty="0"/>
        </a:p>
      </dsp:txBody>
      <dsp:txXfrm>
        <a:off x="912025" y="793528"/>
        <a:ext cx="1475711" cy="918822"/>
      </dsp:txXfrm>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576" cy="496572"/>
          </a:xfrm>
          <a:prstGeom prst="rect">
            <a:avLst/>
          </a:prstGeom>
        </p:spPr>
        <p:txBody>
          <a:bodyPr vert="horz" lIns="92130" tIns="46065" rIns="92130" bIns="46065" rtlCol="0"/>
          <a:lstStyle>
            <a:lvl1pPr algn="l">
              <a:defRPr sz="1200" smtClean="0"/>
            </a:lvl1pPr>
          </a:lstStyle>
          <a:p>
            <a:pPr>
              <a:defRPr/>
            </a:pPr>
            <a:endParaRPr lang="en-GB"/>
          </a:p>
        </p:txBody>
      </p:sp>
      <p:sp>
        <p:nvSpPr>
          <p:cNvPr id="3" name="Date Placeholder 2"/>
          <p:cNvSpPr>
            <a:spLocks noGrp="1"/>
          </p:cNvSpPr>
          <p:nvPr>
            <p:ph type="dt" sz="quarter" idx="1"/>
          </p:nvPr>
        </p:nvSpPr>
        <p:spPr>
          <a:xfrm>
            <a:off x="3849482" y="0"/>
            <a:ext cx="2946575" cy="496572"/>
          </a:xfrm>
          <a:prstGeom prst="rect">
            <a:avLst/>
          </a:prstGeom>
        </p:spPr>
        <p:txBody>
          <a:bodyPr vert="horz" lIns="92130" tIns="46065" rIns="92130" bIns="46065" rtlCol="0"/>
          <a:lstStyle>
            <a:lvl1pPr algn="r">
              <a:defRPr sz="1200" smtClean="0"/>
            </a:lvl1pPr>
          </a:lstStyle>
          <a:p>
            <a:pPr>
              <a:defRPr/>
            </a:pPr>
            <a:fld id="{0537AC28-0BC9-48AB-9F49-CCCFADADFF52}" type="datetimeFigureOut">
              <a:rPr lang="en-GB"/>
              <a:pPr>
                <a:defRPr/>
              </a:pPr>
              <a:t>30/04/2016</a:t>
            </a:fld>
            <a:endParaRPr lang="en-GB"/>
          </a:p>
        </p:txBody>
      </p:sp>
      <p:sp>
        <p:nvSpPr>
          <p:cNvPr id="4" name="Footer Placeholder 3"/>
          <p:cNvSpPr>
            <a:spLocks noGrp="1"/>
          </p:cNvSpPr>
          <p:nvPr>
            <p:ph type="ftr" sz="quarter" idx="2"/>
          </p:nvPr>
        </p:nvSpPr>
        <p:spPr>
          <a:xfrm>
            <a:off x="0" y="9430041"/>
            <a:ext cx="2946576" cy="496572"/>
          </a:xfrm>
          <a:prstGeom prst="rect">
            <a:avLst/>
          </a:prstGeom>
        </p:spPr>
        <p:txBody>
          <a:bodyPr vert="horz" lIns="92130" tIns="46065" rIns="92130" bIns="46065"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849482" y="9430041"/>
            <a:ext cx="2946575" cy="496572"/>
          </a:xfrm>
          <a:prstGeom prst="rect">
            <a:avLst/>
          </a:prstGeom>
        </p:spPr>
        <p:txBody>
          <a:bodyPr vert="horz" lIns="92130" tIns="46065" rIns="92130" bIns="46065" rtlCol="0" anchor="b"/>
          <a:lstStyle>
            <a:lvl1pPr algn="r">
              <a:defRPr sz="1200" smtClean="0"/>
            </a:lvl1pPr>
          </a:lstStyle>
          <a:p>
            <a:pPr>
              <a:defRPr/>
            </a:pPr>
            <a:fld id="{7C731F71-3E42-411B-A363-3F2EA1484208}" type="slidenum">
              <a:rPr lang="en-GB"/>
              <a:pPr>
                <a:defRPr/>
              </a:pPr>
              <a:t>‹#›</a:t>
            </a:fld>
            <a:endParaRPr lang="en-GB"/>
          </a:p>
        </p:txBody>
      </p:sp>
    </p:spTree>
    <p:extLst>
      <p:ext uri="{BB962C8B-B14F-4D97-AF65-F5344CB8AC3E}">
        <p14:creationId xmlns="" xmlns:p14="http://schemas.microsoft.com/office/powerpoint/2010/main" val="743503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576" cy="496572"/>
          </a:xfrm>
          <a:prstGeom prst="rect">
            <a:avLst/>
          </a:prstGeom>
        </p:spPr>
        <p:txBody>
          <a:bodyPr vert="horz" lIns="91318" tIns="45660" rIns="91318" bIns="4566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9482" y="0"/>
            <a:ext cx="2946575" cy="496572"/>
          </a:xfrm>
          <a:prstGeom prst="rect">
            <a:avLst/>
          </a:prstGeom>
        </p:spPr>
        <p:txBody>
          <a:bodyPr vert="horz" lIns="91318" tIns="45660" rIns="91318" bIns="45660" rtlCol="0"/>
          <a:lstStyle>
            <a:lvl1pPr algn="r" fontAlgn="auto">
              <a:spcBef>
                <a:spcPts val="0"/>
              </a:spcBef>
              <a:spcAft>
                <a:spcPts val="0"/>
              </a:spcAft>
              <a:defRPr sz="1200">
                <a:latin typeface="+mn-lt"/>
                <a:cs typeface="+mn-cs"/>
              </a:defRPr>
            </a:lvl1pPr>
          </a:lstStyle>
          <a:p>
            <a:pPr>
              <a:defRPr/>
            </a:pPr>
            <a:fld id="{976855C9-D957-45D4-8340-EDEE7C8618AC}" type="datetimeFigureOut">
              <a:rPr lang="en-US"/>
              <a:pPr>
                <a:defRPr/>
              </a:pPr>
              <a:t>30-Apr-16</a:t>
            </a:fld>
            <a:endParaRPr lang="en-US" dirty="0"/>
          </a:p>
        </p:txBody>
      </p:sp>
      <p:sp>
        <p:nvSpPr>
          <p:cNvPr id="4" name="Slide Image Placeholder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318" tIns="45660" rIns="91318" bIns="45660" rtlCol="0" anchor="ctr"/>
          <a:lstStyle/>
          <a:p>
            <a:pPr lvl="0"/>
            <a:endParaRPr lang="en-US" noProof="0" dirty="0"/>
          </a:p>
        </p:txBody>
      </p:sp>
      <p:sp>
        <p:nvSpPr>
          <p:cNvPr id="5" name="Notes Placeholder 4"/>
          <p:cNvSpPr>
            <a:spLocks noGrp="1"/>
          </p:cNvSpPr>
          <p:nvPr>
            <p:ph type="body" sz="quarter" idx="3"/>
          </p:nvPr>
        </p:nvSpPr>
        <p:spPr>
          <a:xfrm>
            <a:off x="679606" y="4715827"/>
            <a:ext cx="5438464" cy="4467540"/>
          </a:xfrm>
          <a:prstGeom prst="rect">
            <a:avLst/>
          </a:prstGeom>
        </p:spPr>
        <p:txBody>
          <a:bodyPr vert="horz" lIns="91318" tIns="45660" rIns="91318" bIns="4566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30041"/>
            <a:ext cx="2946576" cy="496572"/>
          </a:xfrm>
          <a:prstGeom prst="rect">
            <a:avLst/>
          </a:prstGeom>
        </p:spPr>
        <p:txBody>
          <a:bodyPr vert="horz" lIns="91318" tIns="45660" rIns="91318" bIns="4566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482" y="9430041"/>
            <a:ext cx="2946575" cy="496572"/>
          </a:xfrm>
          <a:prstGeom prst="rect">
            <a:avLst/>
          </a:prstGeom>
        </p:spPr>
        <p:txBody>
          <a:bodyPr vert="horz" lIns="91318" tIns="45660" rIns="91318" bIns="45660" rtlCol="0" anchor="b"/>
          <a:lstStyle>
            <a:lvl1pPr algn="r" fontAlgn="auto">
              <a:spcBef>
                <a:spcPts val="0"/>
              </a:spcBef>
              <a:spcAft>
                <a:spcPts val="0"/>
              </a:spcAft>
              <a:defRPr sz="1200">
                <a:latin typeface="+mn-lt"/>
                <a:cs typeface="+mn-cs"/>
              </a:defRPr>
            </a:lvl1pPr>
          </a:lstStyle>
          <a:p>
            <a:pPr>
              <a:defRPr/>
            </a:pPr>
            <a:fld id="{A69DBF7E-822D-4850-84AF-F703FF63EDA1}" type="slidenum">
              <a:rPr lang="en-US"/>
              <a:pPr>
                <a:defRPr/>
              </a:pPr>
              <a:t>‹#›</a:t>
            </a:fld>
            <a:endParaRPr lang="en-US" dirty="0"/>
          </a:p>
        </p:txBody>
      </p:sp>
    </p:spTree>
    <p:extLst>
      <p:ext uri="{BB962C8B-B14F-4D97-AF65-F5344CB8AC3E}">
        <p14:creationId xmlns="" xmlns:p14="http://schemas.microsoft.com/office/powerpoint/2010/main" val="23725842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F3467D-93AB-4314-83A5-E93A61972157}" type="slidenum">
              <a:rPr lang="en-US" smtClean="0"/>
              <a:pPr fontAlgn="base">
                <a:spcBef>
                  <a:spcPct val="0"/>
                </a:spcBef>
                <a:spcAft>
                  <a:spcPct val="0"/>
                </a:spcAft>
                <a:defRPr/>
              </a:pPr>
              <a:t>1</a:t>
            </a:fld>
            <a:endParaRPr lang="en-US" smtClean="0"/>
          </a:p>
        </p:txBody>
      </p:sp>
    </p:spTree>
    <p:extLst>
      <p:ext uri="{BB962C8B-B14F-4D97-AF65-F5344CB8AC3E}">
        <p14:creationId xmlns="" xmlns:p14="http://schemas.microsoft.com/office/powerpoint/2010/main" val="2321662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 xmlns:p14="http://schemas.microsoft.com/office/powerpoint/2010/main" val="883450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 xmlns:p14="http://schemas.microsoft.com/office/powerpoint/2010/main" val="1878205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 xmlns:p14="http://schemas.microsoft.com/office/powerpoint/2010/main" val="1625633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 xmlns:p14="http://schemas.microsoft.com/office/powerpoint/2010/main" val="915588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 xmlns:p14="http://schemas.microsoft.com/office/powerpoint/2010/main" val="3661773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 xmlns:p14="http://schemas.microsoft.com/office/powerpoint/2010/main" val="2884220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31"/>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4500">
                <a:solidFill>
                  <a:srgbClr val="9900CC"/>
                </a:solidFill>
                <a:latin typeface="Times New Roman" pitchFamily="18" charset="0"/>
              </a:defRPr>
            </a:lvl1pPr>
            <a:lvl2pPr marL="755580" indent="-290608" eaLnBrk="0" hangingPunct="0">
              <a:defRPr sz="4500">
                <a:solidFill>
                  <a:srgbClr val="9900CC"/>
                </a:solidFill>
                <a:latin typeface="Times New Roman" pitchFamily="18" charset="0"/>
              </a:defRPr>
            </a:lvl2pPr>
            <a:lvl3pPr marL="1162431" indent="-232486" eaLnBrk="0" hangingPunct="0">
              <a:defRPr sz="4500">
                <a:solidFill>
                  <a:srgbClr val="9900CC"/>
                </a:solidFill>
                <a:latin typeface="Times New Roman" pitchFamily="18" charset="0"/>
              </a:defRPr>
            </a:lvl3pPr>
            <a:lvl4pPr marL="1627403" indent="-232486" eaLnBrk="0" hangingPunct="0">
              <a:defRPr sz="4500">
                <a:solidFill>
                  <a:srgbClr val="9900CC"/>
                </a:solidFill>
                <a:latin typeface="Times New Roman" pitchFamily="18" charset="0"/>
              </a:defRPr>
            </a:lvl4pPr>
            <a:lvl5pPr marL="2092376" indent="-232486" eaLnBrk="0" hangingPunct="0">
              <a:defRPr sz="4500">
                <a:solidFill>
                  <a:srgbClr val="9900CC"/>
                </a:solidFill>
                <a:latin typeface="Times New Roman" pitchFamily="18" charset="0"/>
              </a:defRPr>
            </a:lvl5pPr>
            <a:lvl6pPr marL="2557348" indent="-232486" eaLnBrk="0" fontAlgn="base" hangingPunct="0">
              <a:spcBef>
                <a:spcPct val="0"/>
              </a:spcBef>
              <a:spcAft>
                <a:spcPct val="0"/>
              </a:spcAft>
              <a:defRPr sz="4500">
                <a:solidFill>
                  <a:srgbClr val="9900CC"/>
                </a:solidFill>
                <a:latin typeface="Times New Roman" pitchFamily="18" charset="0"/>
              </a:defRPr>
            </a:lvl6pPr>
            <a:lvl7pPr marL="3022321" indent="-232486" eaLnBrk="0" fontAlgn="base" hangingPunct="0">
              <a:spcBef>
                <a:spcPct val="0"/>
              </a:spcBef>
              <a:spcAft>
                <a:spcPct val="0"/>
              </a:spcAft>
              <a:defRPr sz="4500">
                <a:solidFill>
                  <a:srgbClr val="9900CC"/>
                </a:solidFill>
                <a:latin typeface="Times New Roman" pitchFamily="18" charset="0"/>
              </a:defRPr>
            </a:lvl7pPr>
            <a:lvl8pPr marL="3487293" indent="-232486" eaLnBrk="0" fontAlgn="base" hangingPunct="0">
              <a:spcBef>
                <a:spcPct val="0"/>
              </a:spcBef>
              <a:spcAft>
                <a:spcPct val="0"/>
              </a:spcAft>
              <a:defRPr sz="4500">
                <a:solidFill>
                  <a:srgbClr val="9900CC"/>
                </a:solidFill>
                <a:latin typeface="Times New Roman" pitchFamily="18" charset="0"/>
              </a:defRPr>
            </a:lvl8pPr>
            <a:lvl9pPr marL="3952265" indent="-232486" eaLnBrk="0" fontAlgn="base" hangingPunct="0">
              <a:spcBef>
                <a:spcPct val="0"/>
              </a:spcBef>
              <a:spcAft>
                <a:spcPct val="0"/>
              </a:spcAft>
              <a:defRPr sz="4500">
                <a:solidFill>
                  <a:srgbClr val="9900CC"/>
                </a:solidFill>
                <a:latin typeface="Times New Roman" pitchFamily="18" charset="0"/>
              </a:defRPr>
            </a:lvl9pPr>
          </a:lstStyle>
          <a:p>
            <a:pPr eaLnBrk="1" hangingPunct="1"/>
            <a:fld id="{58B5143A-7452-4C0F-8683-7A5245C2A4F1}" type="slidenum">
              <a:rPr lang="en-GB" sz="1200" smtClean="0">
                <a:solidFill>
                  <a:schemeClr val="tx1"/>
                </a:solidFill>
              </a:rPr>
              <a:pPr eaLnBrk="1" hangingPunct="1"/>
              <a:t>5</a:t>
            </a:fld>
            <a:endParaRPr lang="en-GB" sz="1200" dirty="0" smtClean="0">
              <a:solidFill>
                <a:schemeClr val="tx1"/>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 xmlns:p14="http://schemas.microsoft.com/office/powerpoint/2010/main" val="2164131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 xmlns:p14="http://schemas.microsoft.com/office/powerpoint/2010/main" val="2127924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 xmlns:p14="http://schemas.microsoft.com/office/powerpoint/2010/main" val="3044393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 xmlns:p14="http://schemas.microsoft.com/office/powerpoint/2010/main" val="836259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 xmlns:p14="http://schemas.microsoft.com/office/powerpoint/2010/main" val="674862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 xmlns:p14="http://schemas.microsoft.com/office/powerpoint/2010/main" val="30136960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20638" y="20638"/>
            <a:ext cx="3498850" cy="2825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4"/>
          <p:cNvPicPr>
            <a:picLocks noChangeAspect="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3503613" y="20638"/>
            <a:ext cx="5624512" cy="2825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5"/>
          <p:cNvPicPr>
            <a:picLocks noChangeAspect="1"/>
          </p:cNvPicPr>
          <p:nvPr userDrawn="1"/>
        </p:nvPicPr>
        <p:blipFill>
          <a:blip r:embed="rId4" cstate="print">
            <a:extLst>
              <a:ext uri="{28A0092B-C50C-407E-A947-70E740481C1C}">
                <a14:useLocalDpi xmlns="" xmlns:a14="http://schemas.microsoft.com/office/drawing/2010/main" val="0"/>
              </a:ext>
            </a:extLst>
          </a:blip>
          <a:srcRect/>
          <a:stretch>
            <a:fillRect/>
          </a:stretch>
        </p:blipFill>
        <p:spPr bwMode="auto">
          <a:xfrm>
            <a:off x="20638" y="2817813"/>
            <a:ext cx="7669212" cy="2297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Picture 6"/>
          <p:cNvPicPr>
            <a:picLocks noChangeAspect="1"/>
          </p:cNvPicPr>
          <p:nvPr userDrawn="1"/>
        </p:nvPicPr>
        <p:blipFill>
          <a:blip r:embed="rId5" cstate="print">
            <a:extLst>
              <a:ext uri="{28A0092B-C50C-407E-A947-70E740481C1C}">
                <a14:useLocalDpi xmlns="" xmlns:a14="http://schemas.microsoft.com/office/drawing/2010/main" val="0"/>
              </a:ext>
            </a:extLst>
          </a:blip>
          <a:srcRect/>
          <a:stretch>
            <a:fillRect/>
          </a:stretch>
        </p:blipFill>
        <p:spPr bwMode="auto">
          <a:xfrm>
            <a:off x="7662863" y="2819400"/>
            <a:ext cx="1460500" cy="2293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Picture 7"/>
          <p:cNvPicPr>
            <a:picLocks/>
          </p:cNvPicPr>
          <p:nvPr userDrawn="1"/>
        </p:nvPicPr>
        <p:blipFill>
          <a:blip r:embed="rId6" cstate="print">
            <a:extLst>
              <a:ext uri="{28A0092B-C50C-407E-A947-70E740481C1C}">
                <a14:useLocalDpi xmlns="" xmlns:a14="http://schemas.microsoft.com/office/drawing/2010/main" val="0"/>
              </a:ext>
            </a:extLst>
          </a:blip>
          <a:srcRect/>
          <a:stretch>
            <a:fillRect/>
          </a:stretch>
        </p:blipFill>
        <p:spPr bwMode="auto">
          <a:xfrm>
            <a:off x="20638" y="5089525"/>
            <a:ext cx="9097962" cy="1738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Rectangle 8"/>
          <p:cNvSpPr/>
          <p:nvPr userDrawn="1"/>
        </p:nvSpPr>
        <p:spPr>
          <a:xfrm>
            <a:off x="8755063" y="2470150"/>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47F28"/>
              </a:solidFill>
            </a:endParaRPr>
          </a:p>
        </p:txBody>
      </p:sp>
      <p:sp>
        <p:nvSpPr>
          <p:cNvPr id="15" name="Text Placeholder 15"/>
          <p:cNvSpPr>
            <a:spLocks noGrp="1"/>
          </p:cNvSpPr>
          <p:nvPr>
            <p:ph type="body" sz="quarter" idx="14"/>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smtClean="0"/>
              <a:t>Click to edit Master text styles</a:t>
            </a:r>
          </a:p>
        </p:txBody>
      </p:sp>
      <p:sp>
        <p:nvSpPr>
          <p:cNvPr id="2" name="Title 1"/>
          <p:cNvSpPr>
            <a:spLocks noGrp="1"/>
          </p:cNvSpPr>
          <p:nvPr>
            <p:ph type="title"/>
          </p:nvPr>
        </p:nvSpPr>
        <p:spPr>
          <a:xfrm>
            <a:off x="106344" y="4114800"/>
            <a:ext cx="7315200" cy="914400"/>
          </a:xfrm>
        </p:spPr>
        <p:txBody>
          <a:bodyPr anchor="b">
            <a:normAutofit/>
          </a:bodyPr>
          <a:lstStyle>
            <a:lvl1pPr marL="0" indent="0">
              <a:defRPr lang="en-US" sz="3600" b="1" kern="1200" baseline="0">
                <a:solidFill>
                  <a:schemeClr val="bg1"/>
                </a:solidFill>
                <a:latin typeface="Arial" pitchFamily="34" charset="0"/>
                <a:ea typeface="+mn-ea"/>
                <a:cs typeface="Arial" pitchFamily="34" charset="0"/>
              </a:defRPr>
            </a:lvl1pPr>
          </a:lstStyle>
          <a:p>
            <a:pPr lvl="0"/>
            <a:r>
              <a:rPr lang="en-US" smtClean="0"/>
              <a:t>Click to edit Master title style</a:t>
            </a:r>
            <a:endParaRPr lang="en-US" dirty="0"/>
          </a:p>
        </p:txBody>
      </p:sp>
      <p:sp>
        <p:nvSpPr>
          <p:cNvPr id="10" name="Date Placeholder 3"/>
          <p:cNvSpPr>
            <a:spLocks noGrp="1"/>
          </p:cNvSpPr>
          <p:nvPr>
            <p:ph type="dt" sz="half" idx="15"/>
          </p:nvPr>
        </p:nvSpPr>
        <p:spPr/>
        <p:txBody>
          <a:bodyPr/>
          <a:lstStyle>
            <a:lvl1pPr>
              <a:defRPr>
                <a:solidFill>
                  <a:schemeClr val="bg1"/>
                </a:solidFill>
              </a:defRPr>
            </a:lvl1pPr>
          </a:lstStyle>
          <a:p>
            <a:pPr>
              <a:defRPr/>
            </a:pPr>
            <a:fld id="{14BB0CF7-5D3A-4441-B183-C867C27784D9}" type="datetimeFigureOut">
              <a:rPr lang="en-US"/>
              <a:pPr>
                <a:defRPr/>
              </a:pPr>
              <a:t>30-Apr-16</a:t>
            </a:fld>
            <a:endParaRPr lang="en-US" dirty="0"/>
          </a:p>
        </p:txBody>
      </p:sp>
      <p:sp>
        <p:nvSpPr>
          <p:cNvPr id="11" name="Footer Placeholder 4"/>
          <p:cNvSpPr>
            <a:spLocks noGrp="1"/>
          </p:cNvSpPr>
          <p:nvPr>
            <p:ph type="ftr" sz="quarter" idx="16"/>
          </p:nvPr>
        </p:nvSpPr>
        <p:spPr/>
        <p:txBody>
          <a:bodyPr/>
          <a:lstStyle>
            <a:lvl1pPr>
              <a:defRPr>
                <a:solidFill>
                  <a:schemeClr val="bg1"/>
                </a:solidFill>
              </a:defRPr>
            </a:lvl1pPr>
          </a:lstStyle>
          <a:p>
            <a:pPr>
              <a:defRPr/>
            </a:pPr>
            <a:endParaRPr lang="en-US"/>
          </a:p>
        </p:txBody>
      </p:sp>
      <p:sp>
        <p:nvSpPr>
          <p:cNvPr id="12" name="Slide Number Placeholder 5"/>
          <p:cNvSpPr>
            <a:spLocks noGrp="1"/>
          </p:cNvSpPr>
          <p:nvPr>
            <p:ph type="sldNum" sz="quarter" idx="17"/>
          </p:nvPr>
        </p:nvSpPr>
        <p:spPr/>
        <p:txBody>
          <a:bodyPr/>
          <a:lstStyle>
            <a:lvl1pPr>
              <a:defRPr>
                <a:solidFill>
                  <a:schemeClr val="bg1"/>
                </a:solidFill>
              </a:defRPr>
            </a:lvl1pPr>
          </a:lstStyle>
          <a:p>
            <a:pPr>
              <a:defRPr/>
            </a:pPr>
            <a:fld id="{12B27567-2361-494A-8C68-B9531D1DA42C}" type="slidenum">
              <a:rPr lang="en-US"/>
              <a:pPr>
                <a:defRPr/>
              </a:pPr>
              <a:t>‹#›</a:t>
            </a:fld>
            <a:endParaRPr lang="en-US" dirty="0"/>
          </a:p>
        </p:txBody>
      </p:sp>
    </p:spTree>
    <p:extLst>
      <p:ext uri="{BB962C8B-B14F-4D97-AF65-F5344CB8AC3E}">
        <p14:creationId xmlns="" xmlns:p14="http://schemas.microsoft.com/office/powerpoint/2010/main" val="160869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0-#ppt_h/2"/>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anim calcmode="lin" valueType="num">
                                      <p:cBhvr>
                                        <p:cTn id="16" dur="500" fill="hold"/>
                                        <p:tgtEl>
                                          <p:spTgt spid="8"/>
                                        </p:tgtEl>
                                        <p:attrNameLst>
                                          <p:attrName>ppt_x</p:attrName>
                                        </p:attrNameLst>
                                      </p:cBhvr>
                                      <p:tavLst>
                                        <p:tav tm="0">
                                          <p:val>
                                            <p:strVal val="#ppt_x"/>
                                          </p:val>
                                        </p:tav>
                                        <p:tav tm="100000">
                                          <p:val>
                                            <p:strVal val="#ppt_x"/>
                                          </p:val>
                                        </p:tav>
                                      </p:tavLst>
                                    </p:anim>
                                    <p:anim calcmode="lin" valueType="num">
                                      <p:cBhvr>
                                        <p:cTn id="17" dur="500" fill="hold"/>
                                        <p:tgtEl>
                                          <p:spTgt spid="8"/>
                                        </p:tgtEl>
                                        <p:attrNameLst>
                                          <p:attrName>ppt_y</p:attrName>
                                        </p:attrNameLst>
                                      </p:cBhvr>
                                      <p:tavLst>
                                        <p:tav tm="0">
                                          <p:val>
                                            <p:strVal val="#ppt_y+.1"/>
                                          </p:val>
                                        </p:tav>
                                        <p:tav tm="100000">
                                          <p:val>
                                            <p:strVal val="#ppt_y"/>
                                          </p:val>
                                        </p:tav>
                                      </p:tavLst>
                                    </p:anim>
                                  </p:childTnLst>
                                </p:cTn>
                              </p:par>
                              <p:par>
                                <p:cTn id="18" presetID="2" presetClass="entr" presetSubtype="8"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0-#ppt_w/2"/>
                                          </p:val>
                                        </p:tav>
                                        <p:tav tm="100000">
                                          <p:val>
                                            <p:strVal val="#ppt_x"/>
                                          </p:val>
                                        </p:tav>
                                      </p:tavLst>
                                    </p:anim>
                                    <p:anim calcmode="lin" valueType="num">
                                      <p:cBhvr additive="base">
                                        <p:cTn id="21" dur="500" fill="hold"/>
                                        <p:tgtEl>
                                          <p:spTgt spid="6"/>
                                        </p:tgtEl>
                                        <p:attrNameLst>
                                          <p:attrName>ppt_y</p:attrName>
                                        </p:attrNameLst>
                                      </p:cBhvr>
                                      <p:tavLst>
                                        <p:tav tm="0">
                                          <p:val>
                                            <p:strVal val="#ppt_y"/>
                                          </p:val>
                                        </p:tav>
                                        <p:tav tm="100000">
                                          <p:val>
                                            <p:strVal val="#ppt_y"/>
                                          </p:val>
                                        </p:tav>
                                      </p:tavLst>
                                    </p:anim>
                                  </p:childTnLst>
                                </p:cTn>
                              </p:par>
                              <p:par>
                                <p:cTn id="22" presetID="2" presetClass="entr" presetSubtype="2"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1+#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par>
                                <p:cTn id="26" presetID="10" presetClass="entr" presetSubtype="0" fill="hold" grpId="0" nodeType="withEffect">
                                  <p:stCondLst>
                                    <p:cond delay="50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Rectangle 4"/>
          <p:cNvSpPr/>
          <p:nvPr userDrawn="1"/>
        </p:nvSpPr>
        <p:spPr>
          <a:xfrm>
            <a:off x="595313" y="4800600"/>
            <a:ext cx="4873625"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rtlCol="0">
            <a:normAutofit/>
          </a:bodyPr>
          <a:lstStyle>
            <a:lvl1pPr>
              <a:buNone/>
              <a:defRPr/>
            </a:lvl1pPr>
          </a:lstStyle>
          <a:p>
            <a:pPr lvl="0"/>
            <a:r>
              <a:rPr lang="en-US" noProof="0" smtClean="0"/>
              <a:t>Click icon to add media</a:t>
            </a:r>
            <a:endParaRPr lang="en-US" noProof="0"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US" smtClean="0"/>
              <a:t>Click to edit Master text styles</a:t>
            </a:r>
          </a:p>
        </p:txBody>
      </p:sp>
      <p:sp>
        <p:nvSpPr>
          <p:cNvPr id="6" name="Date Placeholder 2"/>
          <p:cNvSpPr>
            <a:spLocks noGrp="1"/>
          </p:cNvSpPr>
          <p:nvPr>
            <p:ph type="dt" sz="half" idx="15"/>
          </p:nvPr>
        </p:nvSpPr>
        <p:spPr/>
        <p:txBody>
          <a:bodyPr/>
          <a:lstStyle>
            <a:lvl1pPr>
              <a:defRPr>
                <a:solidFill>
                  <a:schemeClr val="bg1"/>
                </a:solidFill>
              </a:defRPr>
            </a:lvl1pPr>
          </a:lstStyle>
          <a:p>
            <a:pPr>
              <a:defRPr/>
            </a:pPr>
            <a:fld id="{33A3189F-BC99-4D9B-BACF-DAC921B4DEA1}" type="datetimeFigureOut">
              <a:rPr lang="en-US"/>
              <a:pPr>
                <a:defRPr/>
              </a:pPr>
              <a:t>30-Apr-16</a:t>
            </a:fld>
            <a:endParaRPr lang="en-US" dirty="0"/>
          </a:p>
        </p:txBody>
      </p:sp>
      <p:sp>
        <p:nvSpPr>
          <p:cNvPr id="8" name="Footer Placeholder 3"/>
          <p:cNvSpPr>
            <a:spLocks noGrp="1"/>
          </p:cNvSpPr>
          <p:nvPr>
            <p:ph type="ftr" sz="quarter" idx="16"/>
          </p:nvPr>
        </p:nvSpPr>
        <p:spPr/>
        <p:txBody>
          <a:bodyPr/>
          <a:lstStyle>
            <a:lvl1pPr>
              <a:defRPr>
                <a:solidFill>
                  <a:schemeClr val="bg1"/>
                </a:solidFill>
              </a:defRPr>
            </a:lvl1pPr>
          </a:lstStyle>
          <a:p>
            <a:pPr>
              <a:defRPr/>
            </a:pPr>
            <a:endParaRPr lang="en-US"/>
          </a:p>
        </p:txBody>
      </p:sp>
      <p:sp>
        <p:nvSpPr>
          <p:cNvPr id="10" name="Slide Number Placeholder 4"/>
          <p:cNvSpPr>
            <a:spLocks noGrp="1"/>
          </p:cNvSpPr>
          <p:nvPr>
            <p:ph type="sldNum" sz="quarter" idx="17"/>
          </p:nvPr>
        </p:nvSpPr>
        <p:spPr/>
        <p:txBody>
          <a:bodyPr/>
          <a:lstStyle>
            <a:lvl1pPr>
              <a:defRPr>
                <a:solidFill>
                  <a:schemeClr val="bg1"/>
                </a:solidFill>
              </a:defRPr>
            </a:lvl1pPr>
          </a:lstStyle>
          <a:p>
            <a:pPr>
              <a:defRPr/>
            </a:pPr>
            <a:fld id="{E96B34E5-3A77-46AE-A0D8-9E6610DAEED5}" type="slidenum">
              <a:rPr lang="en-US"/>
              <a:pPr>
                <a:defRPr/>
              </a:pPr>
              <a:t>‹#›</a:t>
            </a:fld>
            <a:endParaRPr lang="en-US" dirty="0"/>
          </a:p>
        </p:txBody>
      </p:sp>
    </p:spTree>
    <p:extLst>
      <p:ext uri="{BB962C8B-B14F-4D97-AF65-F5344CB8AC3E}">
        <p14:creationId xmlns="" xmlns:p14="http://schemas.microsoft.com/office/powerpoint/2010/main" val="3600193591"/>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Rectangle 4"/>
          <p:cNvSpPr/>
          <p:nvPr userDrawn="1"/>
        </p:nvSpPr>
        <p:spPr>
          <a:xfrm>
            <a:off x="1792288" y="4800600"/>
            <a:ext cx="5500687"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solidFill>
                  <a:schemeClr val="bg1"/>
                </a:solidFill>
              </a:defRPr>
            </a:lvl1pPr>
          </a:lstStyle>
          <a:p>
            <a:pPr>
              <a:defRPr/>
            </a:pPr>
            <a:fld id="{00E3B6BB-FF52-4272-A44E-E554B35C07C8}" type="datetimeFigureOut">
              <a:rPr lang="en-US"/>
              <a:pPr>
                <a:defRPr/>
              </a:pPr>
              <a:t>30-Apr-16</a:t>
            </a:fld>
            <a:endParaRPr lang="en-US" dirty="0"/>
          </a:p>
        </p:txBody>
      </p:sp>
      <p:sp>
        <p:nvSpPr>
          <p:cNvPr id="7" name="Footer Placeholder 5"/>
          <p:cNvSpPr>
            <a:spLocks noGrp="1"/>
          </p:cNvSpPr>
          <p:nvPr>
            <p:ph type="ftr" sz="quarter" idx="11"/>
          </p:nvPr>
        </p:nvSpPr>
        <p:spPr/>
        <p:txBody>
          <a:bodyPr/>
          <a:lstStyle>
            <a:lvl1pPr>
              <a:defRPr>
                <a:solidFill>
                  <a:schemeClr val="bg1"/>
                </a:solidFill>
              </a:defRPr>
            </a:lvl1pPr>
          </a:lstStyle>
          <a:p>
            <a:pPr>
              <a:defRPr/>
            </a:pPr>
            <a:endParaRPr lang="en-US"/>
          </a:p>
        </p:txBody>
      </p:sp>
      <p:sp>
        <p:nvSpPr>
          <p:cNvPr id="8" name="Slide Number Placeholder 6"/>
          <p:cNvSpPr>
            <a:spLocks noGrp="1"/>
          </p:cNvSpPr>
          <p:nvPr>
            <p:ph type="sldNum" sz="quarter" idx="12"/>
          </p:nvPr>
        </p:nvSpPr>
        <p:spPr/>
        <p:txBody>
          <a:bodyPr/>
          <a:lstStyle>
            <a:lvl1pPr>
              <a:defRPr>
                <a:solidFill>
                  <a:schemeClr val="bg1"/>
                </a:solidFill>
              </a:defRPr>
            </a:lvl1pPr>
          </a:lstStyle>
          <a:p>
            <a:pPr>
              <a:defRPr/>
            </a:pPr>
            <a:fld id="{D4470633-54F0-4FE6-8D80-726590352319}" type="slidenum">
              <a:rPr lang="en-US"/>
              <a:pPr>
                <a:defRPr/>
              </a:pPr>
              <a:t>‹#›</a:t>
            </a:fld>
            <a:endParaRPr lang="en-US" dirty="0"/>
          </a:p>
        </p:txBody>
      </p:sp>
    </p:spTree>
    <p:extLst>
      <p:ext uri="{BB962C8B-B14F-4D97-AF65-F5344CB8AC3E}">
        <p14:creationId xmlns="" xmlns:p14="http://schemas.microsoft.com/office/powerpoint/2010/main" val="2105378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itle 1"/>
          <p:cNvSpPr>
            <a:spLocks noGrp="1"/>
          </p:cNvSpPr>
          <p:nvPr>
            <p:ph type="title"/>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1EE4D388-C2D5-4A59-96BE-503FCEF874A7}" type="datetimeFigureOut">
              <a:rPr lang="en-US"/>
              <a:pPr>
                <a:defRPr/>
              </a:pPr>
              <a:t>30-Apr-16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F2E368-4AEB-4C90-9258-6AD971A67872}" type="slidenum">
              <a:rPr lang="en-US"/>
              <a:pPr>
                <a:defRPr/>
              </a:pPr>
              <a:t>‹#›</a:t>
            </a:fld>
            <a:endParaRPr lang="en-US" dirty="0"/>
          </a:p>
        </p:txBody>
      </p:sp>
    </p:spTree>
    <p:extLst>
      <p:ext uri="{BB962C8B-B14F-4D97-AF65-F5344CB8AC3E}">
        <p14:creationId xmlns="" xmlns:p14="http://schemas.microsoft.com/office/powerpoint/2010/main" val="21797926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pPr>
              <a:defRPr/>
            </a:pPr>
            <a:fld id="{AF8A5E55-969D-4321-A5B9-69AFA59E6D43}" type="datetimeFigureOut">
              <a:rPr lang="en-US"/>
              <a:pPr>
                <a:defRPr/>
              </a:pPr>
              <a:t>30-Apr-16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pPr>
              <a:defRPr/>
            </a:pPr>
            <a:fld id="{173C2EAA-254E-40B7-B96B-4EA3DC50C6B2}" type="slidenum">
              <a:rPr lang="en-US"/>
              <a:pPr>
                <a:defRPr/>
              </a:pPr>
              <a:t>‹#›</a:t>
            </a:fld>
            <a:endParaRPr lang="en-US" dirty="0"/>
          </a:p>
        </p:txBody>
      </p:sp>
    </p:spTree>
    <p:extLst>
      <p:ext uri="{BB962C8B-B14F-4D97-AF65-F5344CB8AC3E}">
        <p14:creationId xmlns="" xmlns:p14="http://schemas.microsoft.com/office/powerpoint/2010/main" val="3887513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Oval 3"/>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5" name="Rectangle 4"/>
          <p:cNvSpPr/>
          <p:nvPr userDrawn="1"/>
        </p:nvSpPr>
        <p:spPr>
          <a:xfrm>
            <a:off x="8686800" y="5265738"/>
            <a:ext cx="457200" cy="96837"/>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rgbClr val="FF6600"/>
                </a:solidFill>
              </a:rPr>
              <a:t>           </a:t>
            </a:r>
          </a:p>
        </p:txBody>
      </p:sp>
      <p:sp>
        <p:nvSpPr>
          <p:cNvPr id="6" name="Oval 5"/>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2" name="Title 1"/>
          <p:cNvSpPr>
            <a:spLocks noGrp="1"/>
          </p:cNvSpPr>
          <p:nvPr>
            <p:ph type="title"/>
          </p:nvPr>
        </p:nvSpPr>
        <p:spPr>
          <a:xfrm>
            <a:off x="2971800" y="1992354"/>
            <a:ext cx="5867400" cy="1970046"/>
          </a:xfrm>
        </p:spPr>
        <p:txBody>
          <a:bodyPr>
            <a:normAutofit/>
          </a:bodyPr>
          <a:lstStyle>
            <a:lvl1pPr algn="l">
              <a:defRPr sz="3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Footer Placeholder 4"/>
          <p:cNvSpPr>
            <a:spLocks noGrp="1"/>
          </p:cNvSpPr>
          <p:nvPr>
            <p:ph type="ftr" sz="quarter" idx="10"/>
          </p:nvPr>
        </p:nvSpPr>
        <p:spPr/>
        <p:txBody>
          <a:bodyPr/>
          <a:lstStyle>
            <a:lvl1pPr>
              <a:defRPr>
                <a:solidFill>
                  <a:schemeClr val="tx1">
                    <a:lumMod val="85000"/>
                    <a:lumOff val="15000"/>
                  </a:schemeClr>
                </a:solidFill>
              </a:defRPr>
            </a:lvl1pPr>
          </a:lstStyle>
          <a:p>
            <a:pPr>
              <a:defRPr/>
            </a:pPr>
            <a:endParaRPr lang="en-US"/>
          </a:p>
        </p:txBody>
      </p:sp>
      <p:sp>
        <p:nvSpPr>
          <p:cNvPr id="8" name="Slide Number Placeholder 5"/>
          <p:cNvSpPr>
            <a:spLocks noGrp="1"/>
          </p:cNvSpPr>
          <p:nvPr>
            <p:ph type="sldNum" sz="quarter" idx="11"/>
          </p:nvPr>
        </p:nvSpPr>
        <p:spPr/>
        <p:txBody>
          <a:bodyPr/>
          <a:lstStyle>
            <a:lvl1pPr>
              <a:defRPr>
                <a:solidFill>
                  <a:schemeClr val="tx1">
                    <a:lumMod val="85000"/>
                    <a:lumOff val="15000"/>
                  </a:schemeClr>
                </a:solidFill>
              </a:defRPr>
            </a:lvl1pPr>
          </a:lstStyle>
          <a:p>
            <a:pPr>
              <a:defRPr/>
            </a:pPr>
            <a:fld id="{2B195D77-F93F-46B9-887F-DDA00054B922}" type="slidenum">
              <a:rPr lang="en-US"/>
              <a:pPr>
                <a:defRPr/>
              </a:pPr>
              <a:t>‹#›</a:t>
            </a:fld>
            <a:endParaRPr lang="en-US" dirty="0"/>
          </a:p>
        </p:txBody>
      </p:sp>
    </p:spTree>
    <p:extLst>
      <p:ext uri="{BB962C8B-B14F-4D97-AF65-F5344CB8AC3E}">
        <p14:creationId xmlns="" xmlns:p14="http://schemas.microsoft.com/office/powerpoint/2010/main" val="956996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cstate="print">
            <a:extLst>
              <a:ext uri="{28A0092B-C50C-407E-A947-70E740481C1C}">
                <a14:useLocalDpi xmlns="" xmlns:a14="http://schemas.microsoft.com/office/drawing/2010/main" val="0"/>
              </a:ext>
            </a:extLst>
          </a:blip>
          <a:srcRect l="2599" r="5875" b="5263"/>
          <a:stretch>
            <a:fillRect/>
          </a:stretch>
        </p:blipFill>
        <p:spPr bwMode="auto">
          <a:xfrm>
            <a:off x="3175" y="5867400"/>
            <a:ext cx="9144000" cy="1054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36180" y="76200"/>
            <a:ext cx="8403020" cy="685800"/>
          </a:xfrm>
        </p:spPr>
        <p:txBody>
          <a:bodyPr>
            <a:normAutofit/>
          </a:bodyPr>
          <a:lstStyle>
            <a:lvl1pPr algn="l">
              <a:defRPr sz="3000" b="0">
                <a:solidFill>
                  <a:schemeClr val="tx1">
                    <a:lumMod val="85000"/>
                    <a:lumOff val="1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solidFill>
                  <a:schemeClr val="tx1">
                    <a:lumMod val="85000"/>
                    <a:lumOff val="15000"/>
                  </a:schemeClr>
                </a:solidFill>
              </a:defRPr>
            </a:lvl1pPr>
          </a:lstStyle>
          <a:p>
            <a:pPr>
              <a:defRPr/>
            </a:pPr>
            <a:fld id="{7882FB5A-405B-49FC-9C57-8FECA4E614EB}" type="datetimeFigureOut">
              <a:rPr lang="en-US"/>
              <a:pPr>
                <a:defRPr/>
              </a:pPr>
              <a:t>30-Apr-16</a:t>
            </a:fld>
            <a:endParaRPr lang="en-US" dirty="0"/>
          </a:p>
        </p:txBody>
      </p:sp>
      <p:sp>
        <p:nvSpPr>
          <p:cNvPr id="6" name="Footer Placeholder 4"/>
          <p:cNvSpPr>
            <a:spLocks noGrp="1"/>
          </p:cNvSpPr>
          <p:nvPr>
            <p:ph type="ftr" sz="quarter" idx="11"/>
          </p:nvPr>
        </p:nvSpPr>
        <p:spPr/>
        <p:txBody>
          <a:bodyPr/>
          <a:lstStyle>
            <a:lvl1pPr>
              <a:defRPr>
                <a:solidFill>
                  <a:schemeClr val="tx1">
                    <a:lumMod val="85000"/>
                    <a:lumOff val="15000"/>
                  </a:schemeClr>
                </a:solidFill>
              </a:defRPr>
            </a:lvl1pPr>
          </a:lstStyle>
          <a:p>
            <a:pPr>
              <a:defRPr/>
            </a:pPr>
            <a:endParaRPr lang="en-US"/>
          </a:p>
        </p:txBody>
      </p:sp>
      <p:sp>
        <p:nvSpPr>
          <p:cNvPr id="7"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pPr>
              <a:defRPr/>
            </a:pPr>
            <a:fld id="{FFDF8E55-4FE6-4F0B-BF71-80F89F4816EE}" type="slidenum">
              <a:rPr lang="en-US"/>
              <a:pPr>
                <a:defRPr/>
              </a:pPr>
              <a:t>‹#›</a:t>
            </a:fld>
            <a:endParaRPr lang="en-US" dirty="0"/>
          </a:p>
        </p:txBody>
      </p:sp>
    </p:spTree>
    <p:extLst>
      <p:ext uri="{BB962C8B-B14F-4D97-AF65-F5344CB8AC3E}">
        <p14:creationId xmlns="" xmlns:p14="http://schemas.microsoft.com/office/powerpoint/2010/main" val="169437060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2"/>
          <p:cNvSpPr>
            <a:spLocks noGrp="1"/>
          </p:cNvSpPr>
          <p:nvPr>
            <p:ph type="dt" sz="half" idx="10"/>
          </p:nvPr>
        </p:nvSpPr>
        <p:spPr/>
        <p:txBody>
          <a:bodyPr/>
          <a:lstStyle>
            <a:lvl1pPr>
              <a:defRPr>
                <a:solidFill>
                  <a:schemeClr val="tx1">
                    <a:lumMod val="85000"/>
                    <a:lumOff val="15000"/>
                  </a:schemeClr>
                </a:solidFill>
              </a:defRPr>
            </a:lvl1pPr>
          </a:lstStyle>
          <a:p>
            <a:pPr>
              <a:defRPr/>
            </a:pPr>
            <a:fld id="{ED74FBF1-936B-49AA-8F22-5EBCAC6FB306}" type="datetimeFigureOut">
              <a:rPr lang="en-US"/>
              <a:pPr>
                <a:defRPr/>
              </a:pPr>
              <a:t>30-Apr-16</a:t>
            </a:fld>
            <a:endParaRPr lang="en-US" dirty="0"/>
          </a:p>
        </p:txBody>
      </p:sp>
      <p:sp>
        <p:nvSpPr>
          <p:cNvPr id="5" name="Footer Placeholder 3"/>
          <p:cNvSpPr>
            <a:spLocks noGrp="1"/>
          </p:cNvSpPr>
          <p:nvPr>
            <p:ph type="ftr" sz="quarter" idx="11"/>
          </p:nvPr>
        </p:nvSpPr>
        <p:spPr/>
        <p:txBody>
          <a:bodyPr/>
          <a:lstStyle>
            <a:lvl1pPr>
              <a:defRPr>
                <a:solidFill>
                  <a:schemeClr val="tx1">
                    <a:lumMod val="85000"/>
                    <a:lumOff val="15000"/>
                  </a:schemeClr>
                </a:solidFill>
              </a:defRPr>
            </a:lvl1pPr>
          </a:lstStyle>
          <a:p>
            <a:pPr>
              <a:defRPr/>
            </a:pPr>
            <a:endParaRPr lang="en-US"/>
          </a:p>
        </p:txBody>
      </p:sp>
      <p:sp>
        <p:nvSpPr>
          <p:cNvPr id="7"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pPr>
              <a:defRPr/>
            </a:pPr>
            <a:fld id="{99D7636C-AEE3-4C3C-A47A-D608D9682799}" type="slidenum">
              <a:rPr lang="en-US"/>
              <a:pPr>
                <a:defRPr/>
              </a:pPr>
              <a:t>‹#›</a:t>
            </a:fld>
            <a:endParaRPr lang="en-US" dirty="0"/>
          </a:p>
        </p:txBody>
      </p:sp>
    </p:spTree>
    <p:extLst>
      <p:ext uri="{BB962C8B-B14F-4D97-AF65-F5344CB8AC3E}">
        <p14:creationId xmlns="" xmlns:p14="http://schemas.microsoft.com/office/powerpoint/2010/main" val="1512624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C1E1EF1E-258C-4F23-9FD6-79B4C6DFA7FC}" type="datetimeFigureOut">
              <a:rPr lang="en-US"/>
              <a:pPr>
                <a:defRPr/>
              </a:pPr>
              <a:t>30-Apr-16</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098D1C2A-1615-4A6D-AF43-F1399989C5E4}" type="slidenum">
              <a:rPr lang="en-US"/>
              <a:pPr>
                <a:defRPr/>
              </a:pPr>
              <a:t>‹#›</a:t>
            </a:fld>
            <a:endParaRPr lang="en-US" dirty="0"/>
          </a:p>
        </p:txBody>
      </p:sp>
    </p:spTree>
    <p:extLst>
      <p:ext uri="{BB962C8B-B14F-4D97-AF65-F5344CB8AC3E}">
        <p14:creationId xmlns="" xmlns:p14="http://schemas.microsoft.com/office/powerpoint/2010/main" val="4235860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0" y="762000"/>
            <a:ext cx="2444750" cy="2286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124400" y="2077200"/>
            <a:ext cx="7010400" cy="1143000"/>
          </a:xfrm>
        </p:spPr>
        <p:txBody>
          <a:bodyPr/>
          <a:lstStyle>
            <a:lvl1pPr algn="l">
              <a:defRPr/>
            </a:lvl1pPr>
          </a:lstStyle>
          <a:p>
            <a:r>
              <a:rPr lang="en-US" smtClean="0"/>
              <a:t>Click to edit Master title style</a:t>
            </a:r>
            <a:endParaRPr lang="en-US" dirty="0"/>
          </a:p>
        </p:txBody>
      </p:sp>
      <p:sp>
        <p:nvSpPr>
          <p:cNvPr id="4" name="Date Placeholder 2"/>
          <p:cNvSpPr>
            <a:spLocks noGrp="1"/>
          </p:cNvSpPr>
          <p:nvPr>
            <p:ph type="dt" sz="half" idx="10"/>
          </p:nvPr>
        </p:nvSpPr>
        <p:spPr/>
        <p:txBody>
          <a:bodyPr/>
          <a:lstStyle>
            <a:lvl1pPr>
              <a:defRPr>
                <a:solidFill>
                  <a:schemeClr val="bg1"/>
                </a:solidFill>
              </a:defRPr>
            </a:lvl1pPr>
          </a:lstStyle>
          <a:p>
            <a:pPr>
              <a:defRPr/>
            </a:pPr>
            <a:fld id="{FE8D2396-C4CF-473C-8EB1-6338F278F740}" type="datetimeFigureOut">
              <a:rPr lang="en-US"/>
              <a:pPr>
                <a:defRPr/>
              </a:pPr>
              <a:t>30-Apr-16</a:t>
            </a:fld>
            <a:endParaRPr lang="en-US" dirty="0"/>
          </a:p>
        </p:txBody>
      </p:sp>
      <p:sp>
        <p:nvSpPr>
          <p:cNvPr id="5" name="Footer Placeholder 3"/>
          <p:cNvSpPr>
            <a:spLocks noGrp="1"/>
          </p:cNvSpPr>
          <p:nvPr>
            <p:ph type="ftr" sz="quarter" idx="11"/>
          </p:nvPr>
        </p:nvSpPr>
        <p:spPr/>
        <p:txBody>
          <a:bodyPr/>
          <a:lstStyle>
            <a:lvl1pPr>
              <a:defRPr>
                <a:solidFill>
                  <a:schemeClr val="bg1"/>
                </a:solidFill>
              </a:defRPr>
            </a:lvl1pPr>
          </a:lstStyle>
          <a:p>
            <a:pPr>
              <a:defRPr/>
            </a:pPr>
            <a:endParaRPr lang="en-US"/>
          </a:p>
        </p:txBody>
      </p:sp>
      <p:sp>
        <p:nvSpPr>
          <p:cNvPr id="6" name="Slide Number Placeholder 4"/>
          <p:cNvSpPr>
            <a:spLocks noGrp="1"/>
          </p:cNvSpPr>
          <p:nvPr>
            <p:ph type="sldNum" sz="quarter" idx="12"/>
          </p:nvPr>
        </p:nvSpPr>
        <p:spPr/>
        <p:txBody>
          <a:bodyPr/>
          <a:lstStyle>
            <a:lvl1pPr>
              <a:defRPr>
                <a:solidFill>
                  <a:schemeClr val="bg1"/>
                </a:solidFill>
              </a:defRPr>
            </a:lvl1pPr>
          </a:lstStyle>
          <a:p>
            <a:pPr>
              <a:defRPr/>
            </a:pPr>
            <a:fld id="{1737F60C-6455-47F8-83EE-283313134304}" type="slidenum">
              <a:rPr lang="en-US"/>
              <a:pPr>
                <a:defRPr/>
              </a:pPr>
              <a:t>‹#›</a:t>
            </a:fld>
            <a:endParaRPr lang="en-US" dirty="0"/>
          </a:p>
        </p:txBody>
      </p:sp>
    </p:spTree>
    <p:extLst>
      <p:ext uri="{BB962C8B-B14F-4D97-AF65-F5344CB8AC3E}">
        <p14:creationId xmlns="" xmlns:p14="http://schemas.microsoft.com/office/powerpoint/2010/main" val="286398508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Date Placeholder 1"/>
          <p:cNvSpPr>
            <a:spLocks noGrp="1"/>
          </p:cNvSpPr>
          <p:nvPr>
            <p:ph type="dt" sz="half" idx="10"/>
          </p:nvPr>
        </p:nvSpPr>
        <p:spPr/>
        <p:txBody>
          <a:bodyPr/>
          <a:lstStyle>
            <a:lvl1pPr>
              <a:defRPr/>
            </a:lvl1pPr>
          </a:lstStyle>
          <a:p>
            <a:pPr>
              <a:defRPr/>
            </a:pPr>
            <a:fld id="{FA0B3F59-EF65-482A-A969-4A08A2CAA8EF}" type="datetimeFigureOut">
              <a:rPr lang="en-US"/>
              <a:pPr>
                <a:defRPr/>
              </a:pPr>
              <a:t>30-Apr-16</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8" name="Slide Number Placeholder 3"/>
          <p:cNvSpPr>
            <a:spLocks noGrp="1"/>
          </p:cNvSpPr>
          <p:nvPr>
            <p:ph type="sldNum" sz="quarter" idx="12"/>
          </p:nvPr>
        </p:nvSpPr>
        <p:spPr/>
        <p:txBody>
          <a:bodyPr/>
          <a:lstStyle>
            <a:lvl1pPr>
              <a:defRPr/>
            </a:lvl1pPr>
          </a:lstStyle>
          <a:p>
            <a:pPr>
              <a:defRPr/>
            </a:pPr>
            <a:fld id="{2BC19019-FECB-4FCE-B0A6-385A1D71FC91}" type="slidenum">
              <a:rPr lang="en-US"/>
              <a:pPr>
                <a:defRPr/>
              </a:pPr>
              <a:t>‹#›</a:t>
            </a:fld>
            <a:endParaRPr lang="en-US" dirty="0"/>
          </a:p>
        </p:txBody>
      </p:sp>
    </p:spTree>
    <p:extLst>
      <p:ext uri="{BB962C8B-B14F-4D97-AF65-F5344CB8AC3E}">
        <p14:creationId xmlns="" xmlns:p14="http://schemas.microsoft.com/office/powerpoint/2010/main" val="1550818303"/>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smtClean="0"/>
              <a:t>Click to edit Master title style</a:t>
            </a:r>
            <a:endParaRPr lang="en-US" dirty="0"/>
          </a:p>
        </p:txBody>
      </p:sp>
      <p:sp>
        <p:nvSpPr>
          <p:cNvPr id="10" name="Text Placeholder 15"/>
          <p:cNvSpPr>
            <a:spLocks noGrp="1"/>
          </p:cNvSpPr>
          <p:nvPr>
            <p:ph type="body" sz="quarter" idx="14"/>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smtClean="0"/>
              <a:t>Click to edit Master text styles</a:t>
            </a:r>
          </a:p>
        </p:txBody>
      </p:sp>
      <p:sp>
        <p:nvSpPr>
          <p:cNvPr id="5" name="Date Placeholder 2"/>
          <p:cNvSpPr>
            <a:spLocks noGrp="1"/>
          </p:cNvSpPr>
          <p:nvPr>
            <p:ph type="dt" sz="half" idx="15"/>
          </p:nvPr>
        </p:nvSpPr>
        <p:spPr/>
        <p:txBody>
          <a:bodyPr/>
          <a:lstStyle>
            <a:lvl1pPr>
              <a:defRPr>
                <a:solidFill>
                  <a:schemeClr val="bg1"/>
                </a:solidFill>
              </a:defRPr>
            </a:lvl1pPr>
          </a:lstStyle>
          <a:p>
            <a:pPr>
              <a:defRPr/>
            </a:pPr>
            <a:fld id="{302D9800-70D6-437B-900B-2107861D216F}" type="datetimeFigureOut">
              <a:rPr lang="en-US"/>
              <a:pPr>
                <a:defRPr/>
              </a:pPr>
              <a:t>30-Apr-16</a:t>
            </a:fld>
            <a:endParaRPr lang="en-US" dirty="0"/>
          </a:p>
        </p:txBody>
      </p:sp>
      <p:sp>
        <p:nvSpPr>
          <p:cNvPr id="6" name="Footer Placeholder 3"/>
          <p:cNvSpPr>
            <a:spLocks noGrp="1"/>
          </p:cNvSpPr>
          <p:nvPr>
            <p:ph type="ftr" sz="quarter" idx="16"/>
          </p:nvPr>
        </p:nvSpPr>
        <p:spPr/>
        <p:txBody>
          <a:bodyPr/>
          <a:lstStyle>
            <a:lvl1pPr>
              <a:defRPr>
                <a:solidFill>
                  <a:schemeClr val="bg1"/>
                </a:solidFill>
              </a:defRPr>
            </a:lvl1pPr>
          </a:lstStyle>
          <a:p>
            <a:pPr>
              <a:defRPr/>
            </a:pPr>
            <a:endParaRPr lang="en-US"/>
          </a:p>
        </p:txBody>
      </p:sp>
      <p:sp>
        <p:nvSpPr>
          <p:cNvPr id="7" name="Slide Number Placeholder 4"/>
          <p:cNvSpPr>
            <a:spLocks noGrp="1"/>
          </p:cNvSpPr>
          <p:nvPr>
            <p:ph type="sldNum" sz="quarter" idx="17"/>
          </p:nvPr>
        </p:nvSpPr>
        <p:spPr/>
        <p:txBody>
          <a:bodyPr/>
          <a:lstStyle>
            <a:lvl1pPr>
              <a:defRPr>
                <a:solidFill>
                  <a:schemeClr val="bg1"/>
                </a:solidFill>
              </a:defRPr>
            </a:lvl1pPr>
          </a:lstStyle>
          <a:p>
            <a:pPr>
              <a:defRPr/>
            </a:pPr>
            <a:fld id="{8914300A-8248-4880-848B-10299C23B7D5}" type="slidenum">
              <a:rPr lang="en-US"/>
              <a:pPr>
                <a:defRPr/>
              </a:pPr>
              <a:t>‹#›</a:t>
            </a:fld>
            <a:endParaRPr lang="en-US" dirty="0"/>
          </a:p>
        </p:txBody>
      </p:sp>
    </p:spTree>
    <p:extLst>
      <p:ext uri="{BB962C8B-B14F-4D97-AF65-F5344CB8AC3E}">
        <p14:creationId xmlns="" xmlns:p14="http://schemas.microsoft.com/office/powerpoint/2010/main" val="349054099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75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pPr>
              <a:defRPr/>
            </a:pPr>
            <a:fld id="{95BEA261-1036-49D3-970E-BB4635C1B5F1}" type="datetimeFigureOut">
              <a:rPr lang="en-US"/>
              <a:pPr>
                <a:defRPr/>
              </a:pPr>
              <a:t>30-Apr-16</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999D89C6-9D8D-48A6-8AF9-C21D872EB998}" type="slidenum">
              <a:rPr lang="en-US"/>
              <a:pPr>
                <a:defRPr/>
              </a:pPr>
              <a:t>‹#›</a:t>
            </a:fld>
            <a:endParaRPr lang="en-US" dirty="0"/>
          </a:p>
        </p:txBody>
      </p:sp>
    </p:spTree>
    <p:extLst>
      <p:ext uri="{BB962C8B-B14F-4D97-AF65-F5344CB8AC3E}">
        <p14:creationId xmlns="" xmlns:p14="http://schemas.microsoft.com/office/powerpoint/2010/main" val="1021861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p:cNvPicPr>
            <a:picLocks noChangeAspect="1"/>
          </p:cNvPicPr>
          <p:nvPr/>
        </p:nvPicPr>
        <p:blipFill>
          <a:blip r:embed="rId15" cstate="print">
            <a:extLst>
              <a:ext uri="{28A0092B-C50C-407E-A947-70E740481C1C}">
                <a14:useLocalDpi xmlns="" xmlns:a14="http://schemas.microsoft.com/office/drawing/2010/main" val="0"/>
              </a:ext>
            </a:extLst>
          </a:blip>
          <a:srcRect l="2599" r="5875" b="5263"/>
          <a:stretch>
            <a:fillRect/>
          </a:stretch>
        </p:blipFill>
        <p:spPr bwMode="auto">
          <a:xfrm>
            <a:off x="3175" y="5867400"/>
            <a:ext cx="9144000" cy="1054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91B82C6-1C16-4042-BBD8-C0D9396B2A3F}" type="datetimeFigureOut">
              <a:rPr lang="en-US"/>
              <a:pPr>
                <a:defRPr/>
              </a:pPr>
              <a:t>30-Apr-16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39FA11F-8397-44B6-920E-013B403C701A}" type="slidenum">
              <a:rPr lang="en-US"/>
              <a:pPr>
                <a:defRPr/>
              </a:pPr>
              <a:t>‹#›</a:t>
            </a:fld>
            <a:endParaRPr lang="en-US" dirty="0"/>
          </a:p>
        </p:txBody>
      </p:sp>
      <p:sp>
        <p:nvSpPr>
          <p:cNvPr id="103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 id="2147483832" r:id="rId13"/>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cpag.org.uk/sites/default/files/Kapow%20to%20the%20GPOW-v6.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23.jpeg"/><Relationship Id="rId7" Type="http://schemas.openxmlformats.org/officeDocument/2006/relationships/diagramQuickStyle" Target="../diagrams/quickStyle3.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Layout" Target="../diagrams/layout3.xml"/><Relationship Id="rId5" Type="http://schemas.openxmlformats.org/officeDocument/2006/relationships/diagramData" Target="../diagrams/data3.xml"/><Relationship Id="rId10" Type="http://schemas.openxmlformats.org/officeDocument/2006/relationships/image" Target="../media/image24.png"/><Relationship Id="rId4" Type="http://schemas.microsoft.com/office/2007/relationships/hdphoto" Target="../media/hdphoto1.wdp"/><Relationship Id="rId9" Type="http://schemas.microsoft.com/office/2007/relationships/diagramDrawing" Target="../diagrams/drawing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3733800" y="1316038"/>
            <a:ext cx="4953000" cy="1416050"/>
          </a:xfrm>
        </p:spPr>
        <p:txBody>
          <a:bodyPr rtlCol="0">
            <a:normAutofit fontScale="70000" lnSpcReduction="20000"/>
          </a:bodyPr>
          <a:lstStyle/>
          <a:p>
            <a:pPr eaLnBrk="1" fontAlgn="auto" hangingPunct="1">
              <a:spcAft>
                <a:spcPts val="0"/>
              </a:spcAft>
              <a:buFont typeface="Arial" pitchFamily="34" charset="0"/>
              <a:buNone/>
              <a:defRPr/>
            </a:pPr>
            <a:r>
              <a:rPr sz="6600" dirty="0" smtClean="0"/>
              <a:t>Polish British Integration Centre</a:t>
            </a:r>
            <a:endParaRPr sz="6600" dirty="0"/>
          </a:p>
        </p:txBody>
      </p:sp>
      <p:sp>
        <p:nvSpPr>
          <p:cNvPr id="5" name="Title 4"/>
          <p:cNvSpPr>
            <a:spLocks noGrp="1"/>
          </p:cNvSpPr>
          <p:nvPr>
            <p:ph type="title"/>
          </p:nvPr>
        </p:nvSpPr>
        <p:spPr>
          <a:xfrm>
            <a:off x="228600" y="2852738"/>
            <a:ext cx="7239000" cy="2024062"/>
          </a:xfrm>
        </p:spPr>
        <p:txBody>
          <a:bodyPr rtlCol="0">
            <a:noAutofit/>
          </a:bodyPr>
          <a:lstStyle/>
          <a:p>
            <a:pPr eaLnBrk="1" fontAlgn="auto" hangingPunct="1">
              <a:spcAft>
                <a:spcPts val="0"/>
              </a:spcAft>
              <a:defRPr/>
            </a:pPr>
            <a:r>
              <a:rPr sz="3200" b="0" dirty="0" smtClean="0">
                <a:solidFill>
                  <a:srgbClr val="7BCF27"/>
                </a:solidFill>
                <a:latin typeface="Calibri" pitchFamily="34" charset="0"/>
              </a:rPr>
              <a:t/>
            </a:r>
            <a:br>
              <a:rPr sz="3200" b="0" dirty="0" smtClean="0">
                <a:solidFill>
                  <a:srgbClr val="7BCF27"/>
                </a:solidFill>
                <a:latin typeface="Calibri" pitchFamily="34" charset="0"/>
              </a:rPr>
            </a:br>
            <a:r>
              <a:rPr sz="3200" b="0" dirty="0" smtClean="0">
                <a:solidFill>
                  <a:srgbClr val="7BCF27"/>
                </a:solidFill>
                <a:latin typeface="Calibri" pitchFamily="34" charset="0"/>
              </a:rPr>
              <a:t>EEA Migrants </a:t>
            </a:r>
            <a:r>
              <a:rPr lang="en-GB" sz="3200" b="0" dirty="0" smtClean="0">
                <a:solidFill>
                  <a:srgbClr val="7BCF27"/>
                </a:solidFill>
                <a:latin typeface="Calibri" pitchFamily="34" charset="0"/>
              </a:rPr>
              <a:t>–</a:t>
            </a:r>
            <a:r>
              <a:rPr sz="3200" b="0" dirty="0" smtClean="0">
                <a:solidFill>
                  <a:srgbClr val="7BCF27"/>
                </a:solidFill>
                <a:latin typeface="Calibri" pitchFamily="34" charset="0"/>
              </a:rPr>
              <a:t> Benefits</a:t>
            </a:r>
            <a:br>
              <a:rPr sz="3200" b="0" dirty="0" smtClean="0">
                <a:solidFill>
                  <a:srgbClr val="7BCF27"/>
                </a:solidFill>
                <a:latin typeface="Calibri" pitchFamily="34" charset="0"/>
              </a:rPr>
            </a:br>
            <a:r>
              <a:rPr sz="3200" b="0" dirty="0" smtClean="0">
                <a:solidFill>
                  <a:srgbClr val="7BCF27"/>
                </a:solidFill>
                <a:latin typeface="Calibri" pitchFamily="34" charset="0"/>
              </a:rPr>
              <a:t>Current &amp; Future Problems</a:t>
            </a:r>
            <a:endParaRPr sz="3200" b="0" dirty="0"/>
          </a:p>
        </p:txBody>
      </p:sp>
      <p:pic>
        <p:nvPicPr>
          <p:cNvPr id="2" name="Picture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683568" y="332656"/>
            <a:ext cx="2171700" cy="2171700"/>
          </a:xfrm>
          <a:prstGeom prst="rect">
            <a:avLst/>
          </a:prstGeom>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9552" y="116632"/>
            <a:ext cx="7772400" cy="855687"/>
          </a:xfrm>
        </p:spPr>
        <p:txBody>
          <a:bodyPr/>
          <a:lstStyle/>
          <a:p>
            <a:pPr eaLnBrk="1" hangingPunct="1">
              <a:defRPr/>
            </a:pPr>
            <a:r>
              <a:rPr lang="en-GB" sz="3200" i="1" dirty="0" smtClean="0">
                <a:solidFill>
                  <a:schemeClr val="tx1"/>
                </a:solidFill>
                <a:latin typeface="Calibri" pitchFamily="34" charset="0"/>
                <a:ea typeface="+mn-ea"/>
                <a:cs typeface="+mn-cs"/>
              </a:rPr>
              <a:t>Self Employed Status</a:t>
            </a:r>
          </a:p>
        </p:txBody>
      </p:sp>
      <p:sp>
        <p:nvSpPr>
          <p:cNvPr id="7173" name="Rectangle 5"/>
          <p:cNvSpPr>
            <a:spLocks noGrp="1" noChangeArrowheads="1"/>
          </p:cNvSpPr>
          <p:nvPr>
            <p:ph type="body" idx="1"/>
          </p:nvPr>
        </p:nvSpPr>
        <p:spPr>
          <a:xfrm>
            <a:off x="251520" y="908720"/>
            <a:ext cx="8892480" cy="2376488"/>
          </a:xfrm>
          <a:noFill/>
        </p:spPr>
        <p:txBody>
          <a:bodyPr/>
          <a:lstStyle/>
          <a:p>
            <a:pPr algn="ctr" eaLnBrk="1" hangingPunct="1">
              <a:buFont typeface="Wingdings" pitchFamily="2" charset="2"/>
              <a:buChar char="ü"/>
            </a:pPr>
            <a:endParaRPr lang="en-GB" sz="1200" i="1" dirty="0" smtClean="0">
              <a:latin typeface="Comic Sans MS" pitchFamily="66" charset="0"/>
            </a:endParaRPr>
          </a:p>
          <a:p>
            <a:pPr eaLnBrk="1" hangingPunct="1"/>
            <a:endParaRPr lang="en-GB" sz="2400" i="1" dirty="0" smtClean="0">
              <a:latin typeface="Calibri" pitchFamily="34" charset="0"/>
            </a:endParaRPr>
          </a:p>
          <a:p>
            <a:pPr eaLnBrk="1" hangingPunct="1"/>
            <a:r>
              <a:rPr lang="en-GB" sz="2400" i="1" dirty="0" smtClean="0">
                <a:latin typeface="Calibri" pitchFamily="34" charset="0"/>
              </a:rPr>
              <a:t>No 3 month wait for CB or CTC or ibJSA.</a:t>
            </a:r>
          </a:p>
          <a:p>
            <a:pPr eaLnBrk="1" hangingPunct="1"/>
            <a:r>
              <a:rPr lang="en-GB" sz="2400" i="1" dirty="0" smtClean="0">
                <a:latin typeface="Calibri" pitchFamily="34" charset="0"/>
              </a:rPr>
              <a:t>Entitled to HB whilst self employed.</a:t>
            </a:r>
          </a:p>
          <a:p>
            <a:pPr eaLnBrk="1" hangingPunct="1"/>
            <a:r>
              <a:rPr lang="en-GB" sz="2400" i="1" dirty="0" smtClean="0">
                <a:latin typeface="Calibri" pitchFamily="34" charset="0"/>
              </a:rPr>
              <a:t>BUT –  self-employed status </a:t>
            </a:r>
            <a:r>
              <a:rPr lang="en-GB" sz="2400" b="1" i="1" dirty="0" smtClean="0">
                <a:latin typeface="Calibri" pitchFamily="34" charset="0"/>
              </a:rPr>
              <a:t>cannot be retained during periods of ‘involuntary unemployment’.</a:t>
            </a:r>
            <a:r>
              <a:rPr lang="en-GB" sz="2400" i="1" dirty="0" smtClean="0">
                <a:latin typeface="Calibri" pitchFamily="34" charset="0"/>
              </a:rPr>
              <a:t> Claiming JSA makes the person an EEA jobseeker (no HB).</a:t>
            </a:r>
          </a:p>
          <a:p>
            <a:pPr eaLnBrk="1" hangingPunct="1"/>
            <a:endParaRPr lang="en-GB" sz="2400" i="1" dirty="0">
              <a:latin typeface="Calibri" pitchFamily="34" charset="0"/>
            </a:endParaRPr>
          </a:p>
          <a:p>
            <a:pPr eaLnBrk="1" hangingPunct="1"/>
            <a:r>
              <a:rPr lang="en-GB" sz="2400" i="1" dirty="0" smtClean="0">
                <a:latin typeface="Calibri" pitchFamily="34" charset="0"/>
              </a:rPr>
              <a:t>Self-employed status is Retained in same way as worker status for Temp Incapacity/Permanent Incapacity and Retirement (not unemployment)</a:t>
            </a:r>
          </a:p>
          <a:p>
            <a:pPr eaLnBrk="1" hangingPunct="1"/>
            <a:endParaRPr lang="en-GB" sz="2400" i="1" dirty="0" smtClean="0">
              <a:latin typeface="Calibri" pitchFamily="34" charset="0"/>
            </a:endParaRPr>
          </a:p>
          <a:p>
            <a:pPr algn="ctr" eaLnBrk="1" hangingPunct="1">
              <a:buClr>
                <a:srgbClr val="660066"/>
              </a:buClr>
              <a:buNone/>
            </a:pPr>
            <a:endParaRPr lang="en-GB" sz="2400" i="1" dirty="0" smtClean="0">
              <a:latin typeface="Calibri" pitchFamily="34" charset="0"/>
            </a:endParaRPr>
          </a:p>
        </p:txBody>
      </p:sp>
    </p:spTree>
    <p:extLst>
      <p:ext uri="{BB962C8B-B14F-4D97-AF65-F5344CB8AC3E}">
        <p14:creationId xmlns="" xmlns:p14="http://schemas.microsoft.com/office/powerpoint/2010/main" val="307186626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7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7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9552" y="116632"/>
            <a:ext cx="7772400" cy="855687"/>
          </a:xfrm>
        </p:spPr>
        <p:txBody>
          <a:bodyPr/>
          <a:lstStyle/>
          <a:p>
            <a:pPr eaLnBrk="1" hangingPunct="1">
              <a:defRPr/>
            </a:pPr>
            <a:r>
              <a:rPr lang="en-GB" sz="3200" i="1" dirty="0" smtClean="0">
                <a:solidFill>
                  <a:schemeClr val="tx1"/>
                </a:solidFill>
                <a:latin typeface="Calibri" pitchFamily="34" charset="0"/>
                <a:ea typeface="+mn-ea"/>
                <a:cs typeface="+mn-cs"/>
              </a:rPr>
              <a:t>The Minimum Earnings Threshold!??</a:t>
            </a:r>
          </a:p>
        </p:txBody>
      </p:sp>
      <p:sp>
        <p:nvSpPr>
          <p:cNvPr id="7173" name="Rectangle 5"/>
          <p:cNvSpPr>
            <a:spLocks noGrp="1" noChangeArrowheads="1"/>
          </p:cNvSpPr>
          <p:nvPr>
            <p:ph type="body" idx="1"/>
          </p:nvPr>
        </p:nvSpPr>
        <p:spPr>
          <a:xfrm>
            <a:off x="0" y="980728"/>
            <a:ext cx="9144000" cy="2376488"/>
          </a:xfrm>
          <a:noFill/>
        </p:spPr>
        <p:txBody>
          <a:bodyPr/>
          <a:lstStyle/>
          <a:p>
            <a:pPr algn="ctr" eaLnBrk="1" hangingPunct="1">
              <a:buFont typeface="Wingdings" pitchFamily="2" charset="2"/>
              <a:buChar char="ü"/>
            </a:pPr>
            <a:endParaRPr lang="en-GB" sz="1200" i="1" dirty="0" smtClean="0">
              <a:latin typeface="Comic Sans MS" pitchFamily="66" charset="0"/>
            </a:endParaRPr>
          </a:p>
          <a:p>
            <a:pPr eaLnBrk="1" hangingPunct="1"/>
            <a:r>
              <a:rPr lang="en-GB" sz="2400" b="1" i="1" dirty="0" smtClean="0">
                <a:latin typeface="Calibri" pitchFamily="34" charset="0"/>
              </a:rPr>
              <a:t>MET </a:t>
            </a:r>
            <a:r>
              <a:rPr lang="en-GB" sz="2400" i="1" dirty="0" smtClean="0">
                <a:latin typeface="Calibri" pitchFamily="34" charset="0"/>
              </a:rPr>
              <a:t>introduced  April 2014,  £155pw averaged over previous 3 </a:t>
            </a:r>
            <a:r>
              <a:rPr lang="en-GB" sz="2400" i="1" dirty="0" err="1" smtClean="0">
                <a:latin typeface="Calibri" pitchFamily="34" charset="0"/>
              </a:rPr>
              <a:t>mths</a:t>
            </a:r>
            <a:r>
              <a:rPr lang="en-GB" sz="2400" i="1" dirty="0" smtClean="0">
                <a:latin typeface="Calibri" pitchFamily="34" charset="0"/>
              </a:rPr>
              <a:t>.</a:t>
            </a:r>
          </a:p>
          <a:p>
            <a:pPr eaLnBrk="1" hangingPunct="1"/>
            <a:endParaRPr lang="en-GB" sz="2400" i="1" dirty="0">
              <a:latin typeface="Calibri" pitchFamily="34" charset="0"/>
            </a:endParaRPr>
          </a:p>
          <a:p>
            <a:pPr eaLnBrk="1" hangingPunct="1"/>
            <a:r>
              <a:rPr lang="en-GB" sz="2400" i="1" dirty="0" smtClean="0">
                <a:latin typeface="Calibri" pitchFamily="34" charset="0"/>
              </a:rPr>
              <a:t>2-Tier test…</a:t>
            </a:r>
          </a:p>
          <a:p>
            <a:pPr eaLnBrk="1" hangingPunct="1"/>
            <a:endParaRPr lang="en-GB" sz="2400" i="1" dirty="0" smtClean="0">
              <a:latin typeface="Calibri" pitchFamily="34" charset="0"/>
            </a:endParaRPr>
          </a:p>
          <a:p>
            <a:pPr eaLnBrk="1" hangingPunct="1"/>
            <a:r>
              <a:rPr lang="en-GB" sz="2400" i="1" dirty="0" smtClean="0">
                <a:latin typeface="Calibri" pitchFamily="34" charset="0"/>
              </a:rPr>
              <a:t>If earning </a:t>
            </a:r>
            <a:r>
              <a:rPr lang="en-GB" sz="2400" b="1" i="1" dirty="0" smtClean="0">
                <a:latin typeface="Calibri" pitchFamily="34" charset="0"/>
              </a:rPr>
              <a:t>above</a:t>
            </a:r>
            <a:r>
              <a:rPr lang="en-GB" sz="2400" i="1" dirty="0" smtClean="0">
                <a:latin typeface="Calibri" pitchFamily="34" charset="0"/>
              </a:rPr>
              <a:t> threshold</a:t>
            </a:r>
            <a:r>
              <a:rPr lang="en-GB" sz="2400" i="1" dirty="0">
                <a:latin typeface="Calibri" pitchFamily="34" charset="0"/>
              </a:rPr>
              <a:t> </a:t>
            </a:r>
            <a:r>
              <a:rPr lang="en-GB" sz="2400" i="1" dirty="0" smtClean="0">
                <a:latin typeface="Calibri" pitchFamily="34" charset="0"/>
              </a:rPr>
              <a:t>= automatic Worker/Self-employed status. </a:t>
            </a:r>
          </a:p>
          <a:p>
            <a:pPr eaLnBrk="1" hangingPunct="1"/>
            <a:endParaRPr lang="en-GB" sz="2400" i="1" dirty="0" smtClean="0">
              <a:latin typeface="Calibri" pitchFamily="34" charset="0"/>
            </a:endParaRPr>
          </a:p>
          <a:p>
            <a:pPr eaLnBrk="1" hangingPunct="1"/>
            <a:r>
              <a:rPr lang="en-GB" sz="2400" i="1" dirty="0" smtClean="0">
                <a:latin typeface="Calibri" pitchFamily="34" charset="0"/>
              </a:rPr>
              <a:t>If </a:t>
            </a:r>
            <a:r>
              <a:rPr lang="en-GB" sz="2400" b="1" i="1" dirty="0" smtClean="0">
                <a:latin typeface="Calibri" pitchFamily="34" charset="0"/>
              </a:rPr>
              <a:t>below</a:t>
            </a:r>
            <a:r>
              <a:rPr lang="en-GB" sz="2400" i="1" dirty="0" smtClean="0">
                <a:latin typeface="Calibri" pitchFamily="34" charset="0"/>
              </a:rPr>
              <a:t> threshold, </a:t>
            </a:r>
            <a:r>
              <a:rPr lang="en-GB" sz="2400" b="1" i="1" dirty="0" smtClean="0">
                <a:latin typeface="Calibri" pitchFamily="34" charset="0"/>
              </a:rPr>
              <a:t>CAN</a:t>
            </a:r>
            <a:r>
              <a:rPr lang="en-GB" sz="2400" i="1" dirty="0" smtClean="0">
                <a:latin typeface="Calibri" pitchFamily="34" charset="0"/>
              </a:rPr>
              <a:t> still be Worker/Self-employed if it is</a:t>
            </a:r>
            <a:r>
              <a:rPr lang="en-GB" sz="2400" b="1" i="1" dirty="0" smtClean="0">
                <a:latin typeface="Calibri" pitchFamily="34" charset="0"/>
              </a:rPr>
              <a:t> ‘genuine and effective’</a:t>
            </a:r>
            <a:r>
              <a:rPr lang="en-GB" sz="2400" i="1" dirty="0" smtClean="0">
                <a:latin typeface="Calibri" pitchFamily="34" charset="0"/>
              </a:rPr>
              <a:t> work.</a:t>
            </a:r>
          </a:p>
          <a:p>
            <a:pPr eaLnBrk="1" hangingPunct="1"/>
            <a:endParaRPr lang="en-GB" sz="2400" i="1" dirty="0" smtClean="0">
              <a:latin typeface="Calibri" pitchFamily="34" charset="0"/>
            </a:endParaRPr>
          </a:p>
          <a:p>
            <a:pPr eaLnBrk="1" hangingPunct="1"/>
            <a:r>
              <a:rPr lang="en-GB" sz="2400" i="1" dirty="0" smtClean="0">
                <a:latin typeface="Calibri" pitchFamily="34" charset="0"/>
              </a:rPr>
              <a:t>The DWP, LAs and HMRC sometimes get this wrong, by neglecting part 2 of the test!</a:t>
            </a:r>
          </a:p>
          <a:p>
            <a:pPr marL="0" indent="0" eaLnBrk="1" hangingPunct="1">
              <a:buNone/>
            </a:pPr>
            <a:endParaRPr lang="en-GB" sz="2400" i="1" dirty="0" smtClean="0">
              <a:latin typeface="Calibri" pitchFamily="34" charset="0"/>
            </a:endParaRPr>
          </a:p>
          <a:p>
            <a:pPr eaLnBrk="1" hangingPunct="1"/>
            <a:endParaRPr lang="en-GB" sz="2400" i="1" dirty="0" smtClean="0">
              <a:latin typeface="Calibri" pitchFamily="34" charset="0"/>
            </a:endParaRPr>
          </a:p>
          <a:p>
            <a:pPr algn="ctr" eaLnBrk="1" hangingPunct="1">
              <a:buClr>
                <a:srgbClr val="660066"/>
              </a:buClr>
              <a:buNone/>
            </a:pPr>
            <a:endParaRPr lang="en-GB" sz="2400" i="1" dirty="0" smtClean="0">
              <a:latin typeface="Calibri" pitchFamily="34" charset="0"/>
            </a:endParaRPr>
          </a:p>
        </p:txBody>
      </p:sp>
    </p:spTree>
    <p:extLst>
      <p:ext uri="{BB962C8B-B14F-4D97-AF65-F5344CB8AC3E}">
        <p14:creationId xmlns="" xmlns:p14="http://schemas.microsoft.com/office/powerpoint/2010/main" val="76338762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7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7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17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92162" y="0"/>
            <a:ext cx="7559675" cy="720378"/>
          </a:xfrm>
        </p:spPr>
        <p:txBody>
          <a:bodyPr/>
          <a:lstStyle/>
          <a:p>
            <a:pPr algn="ctr" eaLnBrk="1" hangingPunct="1">
              <a:defRPr/>
            </a:pPr>
            <a:r>
              <a:rPr lang="en-GB" dirty="0" smtClean="0">
                <a:solidFill>
                  <a:schemeClr val="tx1"/>
                </a:solidFill>
                <a:latin typeface="Candara" pitchFamily="34" charset="0"/>
              </a:rPr>
              <a:t>The Genuine Prospect of Work Test</a:t>
            </a:r>
            <a:endParaRPr lang="en-GB" sz="2800" i="1" dirty="0" smtClean="0">
              <a:solidFill>
                <a:schemeClr val="tx1"/>
              </a:solidFill>
              <a:latin typeface="Calibri" pitchFamily="34" charset="0"/>
              <a:ea typeface="+mn-ea"/>
              <a:cs typeface="+mn-cs"/>
            </a:endParaRPr>
          </a:p>
        </p:txBody>
      </p:sp>
      <p:sp>
        <p:nvSpPr>
          <p:cNvPr id="7173" name="Rectangle 5"/>
          <p:cNvSpPr>
            <a:spLocks noGrp="1" noChangeArrowheads="1"/>
          </p:cNvSpPr>
          <p:nvPr>
            <p:ph type="body" idx="1"/>
          </p:nvPr>
        </p:nvSpPr>
        <p:spPr>
          <a:xfrm>
            <a:off x="0" y="908720"/>
            <a:ext cx="9144000" cy="5400600"/>
          </a:xfrm>
        </p:spPr>
        <p:txBody>
          <a:bodyPr/>
          <a:lstStyle/>
          <a:p>
            <a:pPr marL="0" indent="0" eaLnBrk="1" hangingPunct="1">
              <a:buNone/>
              <a:defRPr/>
            </a:pPr>
            <a:r>
              <a:rPr lang="en-GB" sz="2200" b="1" dirty="0" smtClean="0"/>
              <a:t>GPOW</a:t>
            </a:r>
            <a:r>
              <a:rPr lang="en-GB" sz="2200" dirty="0" smtClean="0"/>
              <a:t> arguably challengeable under Directive 2004/38.</a:t>
            </a:r>
          </a:p>
          <a:p>
            <a:pPr marL="0" indent="0" eaLnBrk="1" hangingPunct="1">
              <a:buNone/>
              <a:defRPr/>
            </a:pPr>
            <a:r>
              <a:rPr lang="en-GB" sz="2200" dirty="0" smtClean="0"/>
              <a:t>Even under UK law, test only meant to apply to those with </a:t>
            </a:r>
            <a:r>
              <a:rPr lang="en-GB" sz="2200" b="1" dirty="0" smtClean="0"/>
              <a:t>jobseeker</a:t>
            </a:r>
            <a:r>
              <a:rPr lang="en-GB" sz="2200" dirty="0" smtClean="0"/>
              <a:t> status or those with retained </a:t>
            </a:r>
            <a:r>
              <a:rPr lang="en-GB" sz="2200" b="1" dirty="0" smtClean="0"/>
              <a:t>worker status after 6 months </a:t>
            </a:r>
            <a:r>
              <a:rPr lang="en-GB" sz="2200" dirty="0" smtClean="0"/>
              <a:t>but…</a:t>
            </a:r>
          </a:p>
          <a:p>
            <a:pPr marL="0" indent="0" eaLnBrk="1" hangingPunct="1">
              <a:buNone/>
              <a:defRPr/>
            </a:pPr>
            <a:endParaRPr lang="en-GB" sz="2200" dirty="0" smtClean="0"/>
          </a:p>
          <a:p>
            <a:pPr eaLnBrk="1" hangingPunct="1">
              <a:defRPr/>
            </a:pPr>
            <a:r>
              <a:rPr lang="en-GB" sz="2200" dirty="0"/>
              <a:t>JCP say “everyone must go through GPOW interview” </a:t>
            </a:r>
          </a:p>
          <a:p>
            <a:pPr eaLnBrk="1" hangingPunct="1">
              <a:defRPr/>
            </a:pPr>
            <a:r>
              <a:rPr lang="en-GB" sz="2200" dirty="0" smtClean="0"/>
              <a:t>Many migrants on JSA mistakenly being told it will end after 91 days.</a:t>
            </a:r>
          </a:p>
          <a:p>
            <a:pPr eaLnBrk="1" hangingPunct="1">
              <a:defRPr/>
            </a:pPr>
            <a:r>
              <a:rPr lang="en-GB" sz="2200" dirty="0" smtClean="0"/>
              <a:t>Many incorrectly deemed jobseeker, ignoring other R2R (PR, primary carers, retained worker status) = major implications for HB.</a:t>
            </a:r>
          </a:p>
          <a:p>
            <a:pPr eaLnBrk="1" hangingPunct="1">
              <a:defRPr/>
            </a:pPr>
            <a:r>
              <a:rPr lang="en-GB" sz="2200" dirty="0" smtClean="0"/>
              <a:t>‘C</a:t>
            </a:r>
            <a:r>
              <a:rPr lang="en-GB" sz="2200" i="1" dirty="0" smtClean="0"/>
              <a:t>ompelling evidence</a:t>
            </a:r>
            <a:r>
              <a:rPr lang="en-GB" sz="2200" dirty="0" smtClean="0"/>
              <a:t>’ requirement is arguably much too restrictive</a:t>
            </a:r>
          </a:p>
          <a:p>
            <a:pPr lvl="1" eaLnBrk="1" hangingPunct="1">
              <a:defRPr/>
            </a:pPr>
            <a:r>
              <a:rPr lang="en-GB" sz="1800" dirty="0" smtClean="0"/>
              <a:t>Only an offer of a job, a recent relocation, or training course accepted as ‘compelling evidence’ of GPOW</a:t>
            </a:r>
          </a:p>
          <a:p>
            <a:pPr lvl="1" eaLnBrk="1" hangingPunct="1">
              <a:defRPr/>
            </a:pPr>
            <a:r>
              <a:rPr lang="en-GB" sz="1800" dirty="0" smtClean="0"/>
              <a:t>DWP guidance </a:t>
            </a:r>
            <a:r>
              <a:rPr lang="en-GB" sz="1800" dirty="0"/>
              <a:t>permits </a:t>
            </a:r>
            <a:r>
              <a:rPr lang="en-GB" sz="1800" dirty="0" smtClean="0"/>
              <a:t>max 2 </a:t>
            </a:r>
            <a:r>
              <a:rPr lang="en-GB" sz="1800" dirty="0"/>
              <a:t>more </a:t>
            </a:r>
            <a:r>
              <a:rPr lang="en-GB" sz="1800" dirty="0" smtClean="0"/>
              <a:t>month extension where compelling evidence given </a:t>
            </a:r>
          </a:p>
          <a:p>
            <a:pPr lvl="1" eaLnBrk="1" hangingPunct="1">
              <a:defRPr/>
            </a:pPr>
            <a:r>
              <a:rPr lang="en-GB" sz="1800" dirty="0" smtClean="0"/>
              <a:t>Debatable that these are only ways to show a genuine chance of work</a:t>
            </a:r>
          </a:p>
          <a:p>
            <a:pPr marL="0" indent="0" eaLnBrk="1" hangingPunct="1">
              <a:buNone/>
              <a:defRPr/>
            </a:pPr>
            <a:endParaRPr lang="en-GB" sz="2200" dirty="0" smtClean="0"/>
          </a:p>
        </p:txBody>
      </p:sp>
    </p:spTree>
    <p:extLst>
      <p:ext uri="{BB962C8B-B14F-4D97-AF65-F5344CB8AC3E}">
        <p14:creationId xmlns="" xmlns:p14="http://schemas.microsoft.com/office/powerpoint/2010/main" val="132202877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7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17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17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4213" y="260350"/>
            <a:ext cx="7559675" cy="720378"/>
          </a:xfrm>
        </p:spPr>
        <p:txBody>
          <a:bodyPr/>
          <a:lstStyle/>
          <a:p>
            <a:pPr algn="ctr" eaLnBrk="1" hangingPunct="1">
              <a:defRPr/>
            </a:pPr>
            <a:r>
              <a:rPr lang="en-GB" dirty="0" smtClean="0">
                <a:solidFill>
                  <a:schemeClr val="tx1"/>
                </a:solidFill>
                <a:latin typeface="Candara" pitchFamily="34" charset="0"/>
              </a:rPr>
              <a:t>The GPOW Test</a:t>
            </a:r>
            <a:endParaRPr lang="en-GB" sz="2800" i="1" dirty="0" smtClean="0">
              <a:solidFill>
                <a:schemeClr val="tx1"/>
              </a:solidFill>
              <a:latin typeface="Calibri" pitchFamily="34" charset="0"/>
              <a:ea typeface="+mn-ea"/>
              <a:cs typeface="+mn-cs"/>
            </a:endParaRPr>
          </a:p>
        </p:txBody>
      </p:sp>
      <p:sp>
        <p:nvSpPr>
          <p:cNvPr id="7173" name="Rectangle 5"/>
          <p:cNvSpPr>
            <a:spLocks noGrp="1" noChangeArrowheads="1"/>
          </p:cNvSpPr>
          <p:nvPr>
            <p:ph type="body" idx="1"/>
          </p:nvPr>
        </p:nvSpPr>
        <p:spPr>
          <a:xfrm>
            <a:off x="323528" y="908720"/>
            <a:ext cx="8820472" cy="5112568"/>
          </a:xfrm>
        </p:spPr>
        <p:txBody>
          <a:bodyPr/>
          <a:lstStyle/>
          <a:p>
            <a:pPr algn="ctr" eaLnBrk="1" hangingPunct="1">
              <a:buFontTx/>
              <a:buNone/>
              <a:defRPr/>
            </a:pPr>
            <a:endParaRPr lang="en-GB" sz="2200" dirty="0" smtClean="0"/>
          </a:p>
          <a:p>
            <a:pPr algn="ctr" eaLnBrk="1" hangingPunct="1">
              <a:buFontTx/>
              <a:buNone/>
              <a:defRPr/>
            </a:pPr>
            <a:r>
              <a:rPr lang="en-GB" sz="2800" b="1" dirty="0" smtClean="0"/>
              <a:t>Challenges</a:t>
            </a:r>
            <a:endParaRPr lang="en-GB" sz="2200" dirty="0" smtClean="0"/>
          </a:p>
          <a:p>
            <a:pPr eaLnBrk="1" hangingPunct="1">
              <a:defRPr/>
            </a:pPr>
            <a:r>
              <a:rPr lang="en-GB" sz="2200" dirty="0" smtClean="0"/>
              <a:t>PBIC has successfully argued different R2R status for all our clients who have been found not to have GPOW. We will bring appeals to the FTT where no other R2R status can be argued. </a:t>
            </a:r>
          </a:p>
          <a:p>
            <a:pPr eaLnBrk="1" hangingPunct="1">
              <a:defRPr/>
            </a:pPr>
            <a:endParaRPr lang="en-GB" sz="2200" dirty="0"/>
          </a:p>
          <a:p>
            <a:pPr eaLnBrk="1" hangingPunct="1">
              <a:defRPr/>
            </a:pPr>
            <a:r>
              <a:rPr lang="en-GB" sz="2200" dirty="0" smtClean="0"/>
              <a:t>CPAG </a:t>
            </a:r>
            <a:r>
              <a:rPr lang="en-GB" sz="2200" dirty="0"/>
              <a:t>is currently bringing test cases to the UT to challenge the legality of the GPOW rules </a:t>
            </a:r>
            <a:r>
              <a:rPr lang="en-GB" sz="2200" dirty="0" smtClean="0"/>
              <a:t>under Directive 2004/38, and </a:t>
            </a:r>
            <a:r>
              <a:rPr lang="en-GB" sz="2200" dirty="0"/>
              <a:t>the way </a:t>
            </a:r>
            <a:r>
              <a:rPr lang="en-GB" sz="2200" dirty="0" smtClean="0"/>
              <a:t>the rules </a:t>
            </a:r>
            <a:r>
              <a:rPr lang="en-GB" sz="2200" dirty="0"/>
              <a:t>are being </a:t>
            </a:r>
            <a:r>
              <a:rPr lang="en-GB" sz="2200" dirty="0" smtClean="0"/>
              <a:t>administered</a:t>
            </a:r>
            <a:r>
              <a:rPr lang="en-GB" sz="2200" dirty="0"/>
              <a:t> </a:t>
            </a:r>
            <a:r>
              <a:rPr lang="en-GB" sz="2200" dirty="0" smtClean="0"/>
              <a:t>(meaning of ‘compelling evidence’) </a:t>
            </a:r>
          </a:p>
          <a:p>
            <a:pPr eaLnBrk="1" hangingPunct="1">
              <a:defRPr/>
            </a:pPr>
            <a:endParaRPr lang="en-GB" sz="2200" dirty="0"/>
          </a:p>
          <a:p>
            <a:pPr eaLnBrk="1" hangingPunct="1">
              <a:defRPr/>
            </a:pPr>
            <a:r>
              <a:rPr lang="en-GB" sz="2200" dirty="0" smtClean="0"/>
              <a:t>Excellent article by Martin Williams (CPAG) – KAPOW </a:t>
            </a:r>
            <a:r>
              <a:rPr lang="en-GB" sz="2200" dirty="0"/>
              <a:t>to </a:t>
            </a:r>
            <a:r>
              <a:rPr lang="en-GB" sz="2200" dirty="0" smtClean="0"/>
              <a:t>GPOW! </a:t>
            </a:r>
            <a:r>
              <a:rPr lang="en-GB" sz="2200" dirty="0" smtClean="0">
                <a:hlinkClick r:id="rId3"/>
              </a:rPr>
              <a:t>http</a:t>
            </a:r>
            <a:r>
              <a:rPr lang="en-GB" sz="2200" dirty="0">
                <a:hlinkClick r:id="rId3"/>
              </a:rPr>
              <a:t>://</a:t>
            </a:r>
            <a:r>
              <a:rPr lang="en-GB" sz="2200" dirty="0" smtClean="0">
                <a:hlinkClick r:id="rId3"/>
              </a:rPr>
              <a:t>www.cpag.org.uk/sites/default/files/Kapow%20to%20the%20GPOW-v6.pdf</a:t>
            </a:r>
            <a:r>
              <a:rPr lang="en-GB" sz="2200" dirty="0" smtClean="0"/>
              <a:t> </a:t>
            </a:r>
            <a:endParaRPr lang="en-GB" sz="1800" dirty="0"/>
          </a:p>
          <a:p>
            <a:pPr marL="0" indent="0" eaLnBrk="1" hangingPunct="1">
              <a:buNone/>
              <a:defRPr/>
            </a:pPr>
            <a:endParaRPr lang="en-GB" sz="2200" dirty="0" smtClean="0"/>
          </a:p>
        </p:txBody>
      </p:sp>
    </p:spTree>
    <p:extLst>
      <p:ext uri="{BB962C8B-B14F-4D97-AF65-F5344CB8AC3E}">
        <p14:creationId xmlns="" xmlns:p14="http://schemas.microsoft.com/office/powerpoint/2010/main" val="368124710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4213" y="260350"/>
            <a:ext cx="7559675" cy="720378"/>
          </a:xfrm>
        </p:spPr>
        <p:txBody>
          <a:bodyPr/>
          <a:lstStyle/>
          <a:p>
            <a:pPr eaLnBrk="1" hangingPunct="1">
              <a:defRPr/>
            </a:pPr>
            <a:r>
              <a:rPr lang="en-GB" dirty="0" smtClean="0">
                <a:solidFill>
                  <a:schemeClr val="tx1"/>
                </a:solidFill>
                <a:latin typeface="Candara" pitchFamily="34" charset="0"/>
              </a:rPr>
              <a:t> An u</a:t>
            </a:r>
            <a:r>
              <a:rPr lang="en-GB" sz="2800" i="1" dirty="0" smtClean="0">
                <a:solidFill>
                  <a:schemeClr val="tx1"/>
                </a:solidFill>
                <a:latin typeface="Calibri" pitchFamily="34" charset="0"/>
                <a:ea typeface="+mn-ea"/>
                <a:cs typeface="+mn-cs"/>
              </a:rPr>
              <a:t>ncertain future for EEA Migrants?</a:t>
            </a:r>
          </a:p>
        </p:txBody>
      </p:sp>
      <p:sp>
        <p:nvSpPr>
          <p:cNvPr id="7173" name="Rectangle 5"/>
          <p:cNvSpPr>
            <a:spLocks noGrp="1" noChangeArrowheads="1"/>
          </p:cNvSpPr>
          <p:nvPr>
            <p:ph type="body" idx="1"/>
          </p:nvPr>
        </p:nvSpPr>
        <p:spPr>
          <a:xfrm>
            <a:off x="251520" y="980728"/>
            <a:ext cx="8784530" cy="5112568"/>
          </a:xfrm>
        </p:spPr>
        <p:txBody>
          <a:bodyPr/>
          <a:lstStyle/>
          <a:p>
            <a:pPr eaLnBrk="1" hangingPunct="1">
              <a:defRPr/>
            </a:pPr>
            <a:endParaRPr lang="en-GB" sz="2400" b="1" i="1" dirty="0" smtClean="0">
              <a:latin typeface="Calibri" pitchFamily="34" charset="0"/>
            </a:endParaRPr>
          </a:p>
          <a:p>
            <a:pPr eaLnBrk="1" hangingPunct="1">
              <a:defRPr/>
            </a:pPr>
            <a:r>
              <a:rPr lang="en-GB" sz="2400" b="1" i="1" dirty="0" smtClean="0">
                <a:latin typeface="Calibri" pitchFamily="34" charset="0"/>
              </a:rPr>
              <a:t>Universal credit – EU jobseeker status = not eligible for UC</a:t>
            </a:r>
          </a:p>
          <a:p>
            <a:pPr eaLnBrk="1" hangingPunct="1">
              <a:defRPr/>
            </a:pPr>
            <a:endParaRPr lang="en-GB" sz="2400" b="1" i="1" dirty="0" smtClean="0">
              <a:latin typeface="Calibri" pitchFamily="34" charset="0"/>
            </a:endParaRPr>
          </a:p>
          <a:p>
            <a:pPr eaLnBrk="1" hangingPunct="1">
              <a:defRPr/>
            </a:pPr>
            <a:r>
              <a:rPr lang="en-GB" sz="2400" b="1" i="1" dirty="0" smtClean="0">
                <a:latin typeface="Calibri" pitchFamily="34" charset="0"/>
              </a:rPr>
              <a:t>EU Referendum 23</a:t>
            </a:r>
            <a:r>
              <a:rPr lang="en-GB" sz="2400" b="1" i="1" baseline="30000" dirty="0" smtClean="0">
                <a:latin typeface="Calibri" pitchFamily="34" charset="0"/>
              </a:rPr>
              <a:t>rd</a:t>
            </a:r>
            <a:r>
              <a:rPr lang="en-GB" sz="2400" b="1" i="1" dirty="0" smtClean="0">
                <a:latin typeface="Calibri" pitchFamily="34" charset="0"/>
              </a:rPr>
              <a:t> June 2016 – Brexit implications for current migrants – what will their immigration status become?</a:t>
            </a:r>
          </a:p>
          <a:p>
            <a:pPr eaLnBrk="1" hangingPunct="1">
              <a:defRPr/>
            </a:pPr>
            <a:endParaRPr lang="en-GB" sz="2400" b="1" i="1" dirty="0" smtClean="0">
              <a:latin typeface="Calibri" pitchFamily="34" charset="0"/>
            </a:endParaRPr>
          </a:p>
          <a:p>
            <a:pPr eaLnBrk="1" hangingPunct="1">
              <a:defRPr/>
            </a:pPr>
            <a:r>
              <a:rPr lang="en-GB" sz="2400" b="1" i="1" dirty="0" smtClean="0">
                <a:latin typeface="Calibri" pitchFamily="34" charset="0"/>
              </a:rPr>
              <a:t>UK’s Draft Agreement on EU Membership</a:t>
            </a:r>
          </a:p>
          <a:p>
            <a:pPr lvl="1" eaLnBrk="1" hangingPunct="1">
              <a:defRPr/>
            </a:pPr>
            <a:r>
              <a:rPr lang="en-GB" sz="2000" b="1" i="1" dirty="0" smtClean="0">
                <a:latin typeface="Calibri" pitchFamily="34" charset="0"/>
              </a:rPr>
              <a:t>Benefit handbrake – up to 4 year wait before access to in-work benefits for new migrants, but will not affect existing migrants</a:t>
            </a:r>
          </a:p>
          <a:p>
            <a:pPr lvl="1" eaLnBrk="1" hangingPunct="1">
              <a:defRPr/>
            </a:pPr>
            <a:r>
              <a:rPr lang="en-GB" sz="2000" b="1" i="1" dirty="0" smtClean="0">
                <a:latin typeface="Calibri" pitchFamily="34" charset="0"/>
              </a:rPr>
              <a:t>CB for children in other states indexed to family benefits/cost of living there – arguably a perverse incentive to bring families to UK</a:t>
            </a:r>
            <a:endParaRPr lang="en-GB" sz="2000" b="1" i="1" dirty="0">
              <a:latin typeface="Calibri" pitchFamily="34" charset="0"/>
            </a:endParaRPr>
          </a:p>
          <a:p>
            <a:pPr marL="0" lvl="0" indent="0">
              <a:buNone/>
            </a:pPr>
            <a:endParaRPr lang="en-GB" sz="2400" dirty="0"/>
          </a:p>
        </p:txBody>
      </p:sp>
    </p:spTree>
    <p:extLst>
      <p:ext uri="{BB962C8B-B14F-4D97-AF65-F5344CB8AC3E}">
        <p14:creationId xmlns="" xmlns:p14="http://schemas.microsoft.com/office/powerpoint/2010/main" val="375758940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17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7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7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07504" y="188640"/>
            <a:ext cx="4402832" cy="922337"/>
          </a:xfrm>
        </p:spPr>
        <p:txBody>
          <a:bodyPr/>
          <a:lstStyle/>
          <a:p>
            <a:pPr eaLnBrk="1" hangingPunct="1"/>
            <a:r>
              <a:rPr lang="en-GB" dirty="0" smtClean="0">
                <a:solidFill>
                  <a:srgbClr val="002060"/>
                </a:solidFill>
              </a:rPr>
              <a:t>EEA Nationals</a:t>
            </a:r>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1276655981"/>
              </p:ext>
            </p:extLst>
          </p:nvPr>
        </p:nvGraphicFramePr>
        <p:xfrm>
          <a:off x="179512" y="764704"/>
          <a:ext cx="8784976"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graphicEl>
                                              <a:dgm id="{08E7A772-2016-403D-98D6-ED1FB024F92C}"/>
                                            </p:graphicEl>
                                          </p:spTgt>
                                        </p:tgtEl>
                                        <p:attrNameLst>
                                          <p:attrName>style.visibility</p:attrName>
                                        </p:attrNameLst>
                                      </p:cBhvr>
                                      <p:to>
                                        <p:strVal val="visible"/>
                                      </p:to>
                                    </p:set>
                                    <p:animEffect transition="in" filter="wheel(1)">
                                      <p:cBhvr>
                                        <p:cTn id="7" dur="2000"/>
                                        <p:tgtEl>
                                          <p:spTgt spid="5">
                                            <p:graphicEl>
                                              <a:dgm id="{08E7A772-2016-403D-98D6-ED1FB024F92C}"/>
                                            </p:graphicEl>
                                          </p:spTgt>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graphicEl>
                                              <a:dgm id="{74E76211-561C-438C-AD28-72522211324E}"/>
                                            </p:graphicEl>
                                          </p:spTgt>
                                        </p:tgtEl>
                                        <p:attrNameLst>
                                          <p:attrName>style.visibility</p:attrName>
                                        </p:attrNameLst>
                                      </p:cBhvr>
                                      <p:to>
                                        <p:strVal val="visible"/>
                                      </p:to>
                                    </p:set>
                                    <p:animEffect transition="in" filter="wheel(1)">
                                      <p:cBhvr>
                                        <p:cTn id="10" dur="2000"/>
                                        <p:tgtEl>
                                          <p:spTgt spid="5">
                                            <p:graphicEl>
                                              <a:dgm id="{74E76211-561C-438C-AD28-72522211324E}"/>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5">
                                            <p:graphicEl>
                                              <a:dgm id="{F2F54195-00A6-49C5-933C-EF83B4163A6D}"/>
                                            </p:graphicEl>
                                          </p:spTgt>
                                        </p:tgtEl>
                                        <p:attrNameLst>
                                          <p:attrName>style.visibility</p:attrName>
                                        </p:attrNameLst>
                                      </p:cBhvr>
                                      <p:to>
                                        <p:strVal val="visible"/>
                                      </p:to>
                                    </p:set>
                                    <p:animEffect transition="in" filter="wheel(1)">
                                      <p:cBhvr>
                                        <p:cTn id="15" dur="2000"/>
                                        <p:tgtEl>
                                          <p:spTgt spid="5">
                                            <p:graphicEl>
                                              <a:dgm id="{F2F54195-00A6-49C5-933C-EF83B4163A6D}"/>
                                            </p:graphicEl>
                                          </p:spTgt>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5">
                                            <p:graphicEl>
                                              <a:dgm id="{B3B55CAB-4369-4EA4-A0DF-C0A15DDB9DD5}"/>
                                            </p:graphicEl>
                                          </p:spTgt>
                                        </p:tgtEl>
                                        <p:attrNameLst>
                                          <p:attrName>style.visibility</p:attrName>
                                        </p:attrNameLst>
                                      </p:cBhvr>
                                      <p:to>
                                        <p:strVal val="visible"/>
                                      </p:to>
                                    </p:set>
                                    <p:animEffect transition="in" filter="wheel(1)">
                                      <p:cBhvr>
                                        <p:cTn id="18" dur="2000"/>
                                        <p:tgtEl>
                                          <p:spTgt spid="5">
                                            <p:graphicEl>
                                              <a:dgm id="{B3B55CAB-4369-4EA4-A0DF-C0A15DDB9DD5}"/>
                                            </p:graphicEl>
                                          </p:spTgt>
                                        </p:tgtEl>
                                      </p:cBhvr>
                                    </p:animEffect>
                                  </p:childTnLst>
                                </p:cTn>
                              </p:par>
                              <p:par>
                                <p:cTn id="19" presetID="21" presetClass="entr" presetSubtype="1" fill="hold" grpId="0" nodeType="withEffect">
                                  <p:stCondLst>
                                    <p:cond delay="0"/>
                                  </p:stCondLst>
                                  <p:childTnLst>
                                    <p:set>
                                      <p:cBhvr>
                                        <p:cTn id="20" dur="1" fill="hold">
                                          <p:stCondLst>
                                            <p:cond delay="0"/>
                                          </p:stCondLst>
                                        </p:cTn>
                                        <p:tgtEl>
                                          <p:spTgt spid="5">
                                            <p:graphicEl>
                                              <a:dgm id="{A9B2FBAE-6C79-4FCE-937E-72C2C12C2A71}"/>
                                            </p:graphicEl>
                                          </p:spTgt>
                                        </p:tgtEl>
                                        <p:attrNameLst>
                                          <p:attrName>style.visibility</p:attrName>
                                        </p:attrNameLst>
                                      </p:cBhvr>
                                      <p:to>
                                        <p:strVal val="visible"/>
                                      </p:to>
                                    </p:set>
                                    <p:animEffect transition="in" filter="wheel(1)">
                                      <p:cBhvr>
                                        <p:cTn id="21" dur="2000"/>
                                        <p:tgtEl>
                                          <p:spTgt spid="5">
                                            <p:graphicEl>
                                              <a:dgm id="{A9B2FBAE-6C79-4FCE-937E-72C2C12C2A71}"/>
                                            </p:graphicEl>
                                          </p:spTgt>
                                        </p:tgtEl>
                                      </p:cBhvr>
                                    </p:animEffect>
                                  </p:childTnLst>
                                </p:cTn>
                              </p:par>
                              <p:par>
                                <p:cTn id="22" presetID="21" presetClass="entr" presetSubtype="1" fill="hold" grpId="0" nodeType="withEffect">
                                  <p:stCondLst>
                                    <p:cond delay="0"/>
                                  </p:stCondLst>
                                  <p:childTnLst>
                                    <p:set>
                                      <p:cBhvr>
                                        <p:cTn id="23" dur="1" fill="hold">
                                          <p:stCondLst>
                                            <p:cond delay="0"/>
                                          </p:stCondLst>
                                        </p:cTn>
                                        <p:tgtEl>
                                          <p:spTgt spid="5">
                                            <p:graphicEl>
                                              <a:dgm id="{A15B8D91-5BAA-4AD8-90CC-F7209635AAB7}"/>
                                            </p:graphicEl>
                                          </p:spTgt>
                                        </p:tgtEl>
                                        <p:attrNameLst>
                                          <p:attrName>style.visibility</p:attrName>
                                        </p:attrNameLst>
                                      </p:cBhvr>
                                      <p:to>
                                        <p:strVal val="visible"/>
                                      </p:to>
                                    </p:set>
                                    <p:animEffect transition="in" filter="wheel(1)">
                                      <p:cBhvr>
                                        <p:cTn id="24" dur="2000"/>
                                        <p:tgtEl>
                                          <p:spTgt spid="5">
                                            <p:graphicEl>
                                              <a:dgm id="{A15B8D91-5BAA-4AD8-90CC-F7209635AAB7}"/>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5">
                                            <p:graphicEl>
                                              <a:dgm id="{B0A70CCE-F588-4F94-A9CE-0738B2DF7436}"/>
                                            </p:graphicEl>
                                          </p:spTgt>
                                        </p:tgtEl>
                                        <p:attrNameLst>
                                          <p:attrName>style.visibility</p:attrName>
                                        </p:attrNameLst>
                                      </p:cBhvr>
                                      <p:to>
                                        <p:strVal val="visible"/>
                                      </p:to>
                                    </p:set>
                                    <p:animEffect transition="in" filter="wheel(1)">
                                      <p:cBhvr>
                                        <p:cTn id="29" dur="2000"/>
                                        <p:tgtEl>
                                          <p:spTgt spid="5">
                                            <p:graphicEl>
                                              <a:dgm id="{B0A70CCE-F588-4F94-A9CE-0738B2DF7436}"/>
                                            </p:graphicEl>
                                          </p:spTgt>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5">
                                            <p:graphicEl>
                                              <a:dgm id="{0DD7D1D4-0D07-49DA-8ECD-C959CCF88B8F}"/>
                                            </p:graphicEl>
                                          </p:spTgt>
                                        </p:tgtEl>
                                        <p:attrNameLst>
                                          <p:attrName>style.visibility</p:attrName>
                                        </p:attrNameLst>
                                      </p:cBhvr>
                                      <p:to>
                                        <p:strVal val="visible"/>
                                      </p:to>
                                    </p:set>
                                    <p:animEffect transition="in" filter="wheel(1)">
                                      <p:cBhvr>
                                        <p:cTn id="32" dur="2000"/>
                                        <p:tgtEl>
                                          <p:spTgt spid="5">
                                            <p:graphicEl>
                                              <a:dgm id="{0DD7D1D4-0D07-49DA-8ECD-C959CCF88B8F}"/>
                                            </p:graphicEl>
                                          </p:spTgt>
                                        </p:tgtEl>
                                      </p:cBhvr>
                                    </p:animEffect>
                                  </p:childTnLst>
                                </p:cTn>
                              </p:par>
                              <p:par>
                                <p:cTn id="33" presetID="21" presetClass="entr" presetSubtype="1" fill="hold" grpId="0" nodeType="withEffect">
                                  <p:stCondLst>
                                    <p:cond delay="0"/>
                                  </p:stCondLst>
                                  <p:childTnLst>
                                    <p:set>
                                      <p:cBhvr>
                                        <p:cTn id="34" dur="1" fill="hold">
                                          <p:stCondLst>
                                            <p:cond delay="0"/>
                                          </p:stCondLst>
                                        </p:cTn>
                                        <p:tgtEl>
                                          <p:spTgt spid="5">
                                            <p:graphicEl>
                                              <a:dgm id="{E1E05D76-4DA2-44B1-9169-A5B59E099185}"/>
                                            </p:graphicEl>
                                          </p:spTgt>
                                        </p:tgtEl>
                                        <p:attrNameLst>
                                          <p:attrName>style.visibility</p:attrName>
                                        </p:attrNameLst>
                                      </p:cBhvr>
                                      <p:to>
                                        <p:strVal val="visible"/>
                                      </p:to>
                                    </p:set>
                                    <p:animEffect transition="in" filter="wheel(1)">
                                      <p:cBhvr>
                                        <p:cTn id="35" dur="2000"/>
                                        <p:tgtEl>
                                          <p:spTgt spid="5">
                                            <p:graphicEl>
                                              <a:dgm id="{E1E05D76-4DA2-44B1-9169-A5B59E099185}"/>
                                            </p:graphicEl>
                                          </p:spTgt>
                                        </p:tgtEl>
                                      </p:cBhvr>
                                    </p:animEffect>
                                  </p:childTnLst>
                                </p:cTn>
                              </p:par>
                              <p:par>
                                <p:cTn id="36" presetID="21" presetClass="entr" presetSubtype="1" fill="hold" grpId="0" nodeType="withEffect">
                                  <p:stCondLst>
                                    <p:cond delay="0"/>
                                  </p:stCondLst>
                                  <p:childTnLst>
                                    <p:set>
                                      <p:cBhvr>
                                        <p:cTn id="37" dur="1" fill="hold">
                                          <p:stCondLst>
                                            <p:cond delay="0"/>
                                          </p:stCondLst>
                                        </p:cTn>
                                        <p:tgtEl>
                                          <p:spTgt spid="5">
                                            <p:graphicEl>
                                              <a:dgm id="{106C02B7-09A9-4EE1-A508-21BB9148527B}"/>
                                            </p:graphicEl>
                                          </p:spTgt>
                                        </p:tgtEl>
                                        <p:attrNameLst>
                                          <p:attrName>style.visibility</p:attrName>
                                        </p:attrNameLst>
                                      </p:cBhvr>
                                      <p:to>
                                        <p:strVal val="visible"/>
                                      </p:to>
                                    </p:set>
                                    <p:animEffect transition="in" filter="wheel(1)">
                                      <p:cBhvr>
                                        <p:cTn id="38" dur="2000"/>
                                        <p:tgtEl>
                                          <p:spTgt spid="5">
                                            <p:graphicEl>
                                              <a:dgm id="{106C02B7-09A9-4EE1-A508-21BB9148527B}"/>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grpId="0" nodeType="clickEffect">
                                  <p:stCondLst>
                                    <p:cond delay="0"/>
                                  </p:stCondLst>
                                  <p:childTnLst>
                                    <p:set>
                                      <p:cBhvr>
                                        <p:cTn id="42" dur="1" fill="hold">
                                          <p:stCondLst>
                                            <p:cond delay="0"/>
                                          </p:stCondLst>
                                        </p:cTn>
                                        <p:tgtEl>
                                          <p:spTgt spid="5">
                                            <p:graphicEl>
                                              <a:dgm id="{09843E32-80A1-4629-B612-5278103A792D}"/>
                                            </p:graphicEl>
                                          </p:spTgt>
                                        </p:tgtEl>
                                        <p:attrNameLst>
                                          <p:attrName>style.visibility</p:attrName>
                                        </p:attrNameLst>
                                      </p:cBhvr>
                                      <p:to>
                                        <p:strVal val="visible"/>
                                      </p:to>
                                    </p:set>
                                    <p:animEffect transition="in" filter="wheel(1)">
                                      <p:cBhvr>
                                        <p:cTn id="43" dur="2000"/>
                                        <p:tgtEl>
                                          <p:spTgt spid="5">
                                            <p:graphicEl>
                                              <a:dgm id="{09843E32-80A1-4629-B612-5278103A792D}"/>
                                            </p:graphicEl>
                                          </p:spTgt>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5">
                                            <p:graphicEl>
                                              <a:dgm id="{4EADBDE5-5EDB-49A4-8729-705EFEE38813}"/>
                                            </p:graphicEl>
                                          </p:spTgt>
                                        </p:tgtEl>
                                        <p:attrNameLst>
                                          <p:attrName>style.visibility</p:attrName>
                                        </p:attrNameLst>
                                      </p:cBhvr>
                                      <p:to>
                                        <p:strVal val="visible"/>
                                      </p:to>
                                    </p:set>
                                    <p:animEffect transition="in" filter="wheel(1)">
                                      <p:cBhvr>
                                        <p:cTn id="46" dur="2000"/>
                                        <p:tgtEl>
                                          <p:spTgt spid="5">
                                            <p:graphicEl>
                                              <a:dgm id="{4EADBDE5-5EDB-49A4-8729-705EFEE3881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3568" y="116632"/>
            <a:ext cx="7772400" cy="791369"/>
          </a:xfrm>
        </p:spPr>
        <p:txBody>
          <a:bodyPr/>
          <a:lstStyle/>
          <a:p>
            <a:pPr eaLnBrk="1" hangingPunct="1">
              <a:defRPr/>
            </a:pPr>
            <a:r>
              <a:rPr lang="en-GB" sz="3200" i="1" dirty="0" smtClean="0">
                <a:solidFill>
                  <a:schemeClr val="tx1"/>
                </a:solidFill>
                <a:latin typeface="Calibri" pitchFamily="34" charset="0"/>
                <a:ea typeface="+mn-ea"/>
                <a:cs typeface="+mn-cs"/>
              </a:rPr>
              <a:t>Habitual Residence Test</a:t>
            </a:r>
          </a:p>
        </p:txBody>
      </p:sp>
      <p:sp>
        <p:nvSpPr>
          <p:cNvPr id="7173" name="Rectangle 5"/>
          <p:cNvSpPr>
            <a:spLocks noGrp="1" noChangeArrowheads="1"/>
          </p:cNvSpPr>
          <p:nvPr>
            <p:ph type="body" idx="1"/>
          </p:nvPr>
        </p:nvSpPr>
        <p:spPr>
          <a:xfrm>
            <a:off x="0" y="836712"/>
            <a:ext cx="8892480" cy="2376487"/>
          </a:xfrm>
          <a:noFill/>
        </p:spPr>
        <p:txBody>
          <a:bodyPr/>
          <a:lstStyle/>
          <a:p>
            <a:pPr algn="ctr" eaLnBrk="1" hangingPunct="1">
              <a:buFont typeface="Wingdings" pitchFamily="2" charset="2"/>
              <a:buChar char="ü"/>
            </a:pPr>
            <a:endParaRPr lang="en-GB" sz="1200" i="1" dirty="0" smtClean="0">
              <a:latin typeface="Comic Sans MS" pitchFamily="66" charset="0"/>
            </a:endParaRPr>
          </a:p>
          <a:p>
            <a:pPr eaLnBrk="1" hangingPunct="1">
              <a:buFont typeface="Wingdings" pitchFamily="2" charset="2"/>
              <a:buChar char="ü"/>
            </a:pPr>
            <a:r>
              <a:rPr lang="en-GB" sz="2400" i="1" dirty="0" smtClean="0">
                <a:latin typeface="Calibri" pitchFamily="34" charset="0"/>
              </a:rPr>
              <a:t>Voluntarily resident in the CTA for an ‘appreciable period’</a:t>
            </a:r>
          </a:p>
          <a:p>
            <a:pPr lvl="1" eaLnBrk="1" hangingPunct="1">
              <a:buFont typeface="Arial" panose="020B0604020202020204" pitchFamily="34" charset="0"/>
              <a:buChar char="•"/>
            </a:pPr>
            <a:r>
              <a:rPr lang="en-GB" sz="2000" i="1" dirty="0" smtClean="0">
                <a:latin typeface="Calibri" pitchFamily="34" charset="0"/>
              </a:rPr>
              <a:t>This is not defined in the legislation</a:t>
            </a:r>
          </a:p>
          <a:p>
            <a:pPr lvl="1" eaLnBrk="1" hangingPunct="1">
              <a:buFont typeface="Arial" panose="020B0604020202020204" pitchFamily="34" charset="0"/>
              <a:buChar char="•"/>
            </a:pPr>
            <a:r>
              <a:rPr lang="en-GB" sz="2000" i="1" dirty="0" smtClean="0">
                <a:latin typeface="Calibri" pitchFamily="34" charset="0"/>
              </a:rPr>
              <a:t>It has been  found to be between 1-3 months but could be less</a:t>
            </a:r>
          </a:p>
          <a:p>
            <a:pPr lvl="1" eaLnBrk="1" hangingPunct="1">
              <a:buFont typeface="Arial" panose="020B0604020202020204" pitchFamily="34" charset="0"/>
              <a:buChar char="•"/>
            </a:pPr>
            <a:r>
              <a:rPr lang="en-GB" sz="2000" b="1" i="1" dirty="0" smtClean="0">
                <a:latin typeface="Calibri" pitchFamily="34" charset="0"/>
              </a:rPr>
              <a:t>But  for </a:t>
            </a:r>
            <a:r>
              <a:rPr lang="en-GB" sz="2000" b="1" i="1" dirty="0" err="1" smtClean="0">
                <a:latin typeface="Calibri" pitchFamily="34" charset="0"/>
              </a:rPr>
              <a:t>ibJSA</a:t>
            </a:r>
            <a:r>
              <a:rPr lang="en-GB" sz="2000" b="1" i="1" dirty="0" smtClean="0">
                <a:latin typeface="Calibri" pitchFamily="34" charset="0"/>
              </a:rPr>
              <a:t>  cannot be less than 3 months (new rule) since 1</a:t>
            </a:r>
            <a:r>
              <a:rPr lang="en-GB" sz="2000" b="1" i="1" baseline="30000" dirty="0" smtClean="0">
                <a:latin typeface="Calibri" pitchFamily="34" charset="0"/>
              </a:rPr>
              <a:t>st</a:t>
            </a:r>
            <a:r>
              <a:rPr lang="en-GB" sz="2000" b="1" i="1" dirty="0" smtClean="0">
                <a:latin typeface="Calibri" pitchFamily="34" charset="0"/>
              </a:rPr>
              <a:t> Jan 14 </a:t>
            </a:r>
          </a:p>
          <a:p>
            <a:pPr lvl="1" eaLnBrk="1" hangingPunct="1">
              <a:buFont typeface="Arial" panose="020B0604020202020204" pitchFamily="34" charset="0"/>
              <a:buChar char="•"/>
            </a:pPr>
            <a:r>
              <a:rPr lang="en-GB" sz="2000" b="1" i="1" dirty="0" smtClean="0">
                <a:latin typeface="Calibri" pitchFamily="34" charset="0"/>
              </a:rPr>
              <a:t>For CB &amp; CTC cannot be less than 3 months (new rule) since 1</a:t>
            </a:r>
            <a:r>
              <a:rPr lang="en-GB" sz="2000" b="1" i="1" baseline="30000" dirty="0" smtClean="0">
                <a:latin typeface="Calibri" pitchFamily="34" charset="0"/>
              </a:rPr>
              <a:t>st</a:t>
            </a:r>
            <a:r>
              <a:rPr lang="en-GB" sz="2000" b="1" i="1" dirty="0" smtClean="0">
                <a:latin typeface="Calibri" pitchFamily="34" charset="0"/>
              </a:rPr>
              <a:t> July 14</a:t>
            </a:r>
          </a:p>
          <a:p>
            <a:pPr lvl="1" eaLnBrk="1" hangingPunct="1">
              <a:buNone/>
            </a:pPr>
            <a:endParaRPr lang="en-GB" sz="2000" i="1" dirty="0" smtClean="0">
              <a:latin typeface="Calibri" pitchFamily="34" charset="0"/>
            </a:endParaRPr>
          </a:p>
          <a:p>
            <a:pPr eaLnBrk="1" hangingPunct="1">
              <a:buFont typeface="Wingdings" pitchFamily="2" charset="2"/>
              <a:buChar char="ü"/>
            </a:pPr>
            <a:endParaRPr lang="en-GB" sz="2400" i="1" dirty="0" smtClean="0">
              <a:latin typeface="Calibri" pitchFamily="34" charset="0"/>
            </a:endParaRPr>
          </a:p>
          <a:p>
            <a:pPr eaLnBrk="1" hangingPunct="1">
              <a:buFont typeface="Wingdings" pitchFamily="2" charset="2"/>
              <a:buChar char="ü"/>
            </a:pPr>
            <a:r>
              <a:rPr lang="en-GB" sz="2400" i="1" dirty="0" smtClean="0">
                <a:latin typeface="Calibri" pitchFamily="34" charset="0"/>
              </a:rPr>
              <a:t>Must have a ‘settled intention to reside’ in the CTA*</a:t>
            </a:r>
          </a:p>
          <a:p>
            <a:pPr lvl="1" eaLnBrk="1" hangingPunct="1">
              <a:buFont typeface="Arial" panose="020B0604020202020204" pitchFamily="34" charset="0"/>
              <a:buChar char="•"/>
            </a:pPr>
            <a:r>
              <a:rPr lang="en-GB" sz="2000" i="1" dirty="0" smtClean="0">
                <a:latin typeface="Calibri" pitchFamily="34" charset="0"/>
              </a:rPr>
              <a:t>i.e. – must have come with intention of living here for the time being</a:t>
            </a:r>
          </a:p>
          <a:p>
            <a:pPr lvl="1" eaLnBrk="1" hangingPunct="1">
              <a:buFont typeface="Arial" panose="020B0604020202020204" pitchFamily="34" charset="0"/>
              <a:buChar char="•"/>
            </a:pPr>
            <a:r>
              <a:rPr lang="en-GB" sz="2000" i="1" dirty="0" smtClean="0">
                <a:latin typeface="Calibri" pitchFamily="34" charset="0"/>
              </a:rPr>
              <a:t>Not just stating an intention – evidence is considered  to determine  whether  the CTA or country they came from is their ‘centre of interest’</a:t>
            </a:r>
          </a:p>
          <a:p>
            <a:pPr lvl="1" eaLnBrk="1" hangingPunct="1">
              <a:buFont typeface="Arial" panose="020B0604020202020204" pitchFamily="34" charset="0"/>
              <a:buChar char="•"/>
            </a:pPr>
            <a:endParaRPr lang="en-GB" sz="2000" i="1" dirty="0" smtClean="0">
              <a:latin typeface="Calibri" pitchFamily="34" charset="0"/>
            </a:endParaRPr>
          </a:p>
          <a:p>
            <a:pPr lvl="1" eaLnBrk="1" hangingPunct="1">
              <a:buFont typeface="Arial" panose="020B0604020202020204" pitchFamily="34" charset="0"/>
              <a:buChar char="•"/>
            </a:pPr>
            <a:r>
              <a:rPr lang="en-GB" sz="2000" b="1" i="1" dirty="0" smtClean="0">
                <a:latin typeface="Calibri" pitchFamily="34" charset="0"/>
              </a:rPr>
              <a:t>* Common Travel Area= UK, Ireland, Channel Islands, Isle of Man</a:t>
            </a:r>
            <a:endParaRPr lang="en-GB" sz="2400" b="1" i="1" dirty="0" smtClean="0">
              <a:latin typeface="Calibri" pitchFamily="34" charset="0"/>
            </a:endParaRPr>
          </a:p>
          <a:p>
            <a:pPr eaLnBrk="1" hangingPunct="1">
              <a:buNone/>
            </a:pPr>
            <a:endParaRPr lang="en-GB" sz="2400" i="1" dirty="0" smtClean="0">
              <a:latin typeface="Calibri" pitchFamily="34" charset="0"/>
            </a:endParaRPr>
          </a:p>
          <a:p>
            <a:pPr algn="ctr" eaLnBrk="1" hangingPunct="1">
              <a:buClr>
                <a:srgbClr val="660066"/>
              </a:buClr>
              <a:buFontTx/>
              <a:buNone/>
            </a:pPr>
            <a:endParaRPr lang="en-GB" sz="2400" i="1" dirty="0" smtClean="0">
              <a:latin typeface="Comic Sans MS" pitchFamily="66" charset="0"/>
            </a:endParaRPr>
          </a:p>
        </p:txBody>
      </p:sp>
    </p:spTree>
    <p:extLst>
      <p:ext uri="{BB962C8B-B14F-4D97-AF65-F5344CB8AC3E}">
        <p14:creationId xmlns="" xmlns:p14="http://schemas.microsoft.com/office/powerpoint/2010/main" val="179089668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717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717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717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717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73">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7173">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7173">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717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3568" y="116632"/>
            <a:ext cx="7772400" cy="791369"/>
          </a:xfrm>
        </p:spPr>
        <p:txBody>
          <a:bodyPr/>
          <a:lstStyle/>
          <a:p>
            <a:pPr eaLnBrk="1" hangingPunct="1">
              <a:defRPr/>
            </a:pPr>
            <a:r>
              <a:rPr lang="en-GB" sz="3200" i="1" dirty="0" smtClean="0">
                <a:solidFill>
                  <a:schemeClr val="tx1"/>
                </a:solidFill>
                <a:latin typeface="Calibri" pitchFamily="34" charset="0"/>
                <a:ea typeface="+mn-ea"/>
                <a:cs typeface="+mn-cs"/>
              </a:rPr>
              <a:t>Habitual Residence Test</a:t>
            </a:r>
          </a:p>
        </p:txBody>
      </p:sp>
      <p:sp>
        <p:nvSpPr>
          <p:cNvPr id="7173" name="Rectangle 5"/>
          <p:cNvSpPr>
            <a:spLocks noGrp="1" noChangeArrowheads="1"/>
          </p:cNvSpPr>
          <p:nvPr>
            <p:ph type="body" idx="1"/>
          </p:nvPr>
        </p:nvSpPr>
        <p:spPr>
          <a:xfrm>
            <a:off x="267544" y="1628800"/>
            <a:ext cx="8604448" cy="2376487"/>
          </a:xfrm>
          <a:noFill/>
        </p:spPr>
        <p:txBody>
          <a:bodyPr/>
          <a:lstStyle/>
          <a:p>
            <a:pPr algn="ctr" eaLnBrk="1" hangingPunct="1">
              <a:buFont typeface="Wingdings" pitchFamily="2" charset="2"/>
              <a:buChar char="ü"/>
            </a:pPr>
            <a:endParaRPr lang="en-GB" sz="1200" i="1" dirty="0" smtClean="0">
              <a:latin typeface="Comic Sans MS" pitchFamily="66" charset="0"/>
            </a:endParaRPr>
          </a:p>
          <a:p>
            <a:pPr algn="ctr" eaLnBrk="1" hangingPunct="1">
              <a:buNone/>
            </a:pPr>
            <a:r>
              <a:rPr lang="en-GB" sz="2400" b="1" i="1" dirty="0" smtClean="0">
                <a:latin typeface="Calibri" pitchFamily="34" charset="0"/>
              </a:rPr>
              <a:t>**Not everyone has to pass the Habitual Residence  Test**</a:t>
            </a:r>
          </a:p>
          <a:p>
            <a:pPr eaLnBrk="1" hangingPunct="1">
              <a:buFont typeface="Wingdings" pitchFamily="2" charset="2"/>
              <a:buChar char="ü"/>
            </a:pPr>
            <a:r>
              <a:rPr lang="en-GB" sz="2400" i="1" dirty="0" smtClean="0">
                <a:latin typeface="Calibri" pitchFamily="34" charset="0"/>
              </a:rPr>
              <a:t>EEA migrants with a R2R Status of “Worker” or “Self-Employed” (plus their family members) are </a:t>
            </a:r>
            <a:r>
              <a:rPr lang="en-GB" sz="2400" b="1" i="1" dirty="0" smtClean="0">
                <a:latin typeface="Calibri" pitchFamily="34" charset="0"/>
              </a:rPr>
              <a:t>exempt</a:t>
            </a:r>
            <a:r>
              <a:rPr lang="en-GB" sz="2400" i="1" dirty="0" smtClean="0">
                <a:latin typeface="Calibri" pitchFamily="34" charset="0"/>
              </a:rPr>
              <a:t> from the HRT </a:t>
            </a:r>
          </a:p>
          <a:p>
            <a:pPr marL="0" indent="0" eaLnBrk="1" hangingPunct="1">
              <a:buNone/>
            </a:pPr>
            <a:endParaRPr lang="en-GB" sz="2400" i="1" dirty="0" smtClean="0">
              <a:latin typeface="Calibri" pitchFamily="34" charset="0"/>
            </a:endParaRPr>
          </a:p>
          <a:p>
            <a:pPr eaLnBrk="1" hangingPunct="1">
              <a:buFont typeface="Wingdings" pitchFamily="2" charset="2"/>
              <a:buChar char="ü"/>
            </a:pPr>
            <a:r>
              <a:rPr lang="en-GB" sz="2400" i="1" dirty="0" smtClean="0">
                <a:latin typeface="Calibri" pitchFamily="34" charset="0"/>
              </a:rPr>
              <a:t>Important because it means the requirement of 3 months presence in the CTA (ibJSA, CB &amp; CTC) </a:t>
            </a:r>
            <a:r>
              <a:rPr lang="en-GB" sz="2400" b="1" i="1" dirty="0" smtClean="0">
                <a:latin typeface="Calibri" pitchFamily="34" charset="0"/>
              </a:rPr>
              <a:t>does not apply </a:t>
            </a:r>
            <a:r>
              <a:rPr lang="en-GB" sz="2400" i="1" dirty="0" smtClean="0">
                <a:latin typeface="Calibri" pitchFamily="34" charset="0"/>
              </a:rPr>
              <a:t>to those with worker or self-employed status or their family members.</a:t>
            </a:r>
          </a:p>
          <a:p>
            <a:pPr eaLnBrk="1" hangingPunct="1">
              <a:buFont typeface="Wingdings" pitchFamily="2" charset="2"/>
              <a:buChar char="ü"/>
            </a:pPr>
            <a:endParaRPr lang="en-GB" sz="2400" i="1" dirty="0">
              <a:latin typeface="Calibri" pitchFamily="34" charset="0"/>
            </a:endParaRPr>
          </a:p>
          <a:p>
            <a:pPr eaLnBrk="1" hangingPunct="1">
              <a:buFont typeface="Wingdings" pitchFamily="2" charset="2"/>
              <a:buChar char="ü"/>
            </a:pPr>
            <a:r>
              <a:rPr lang="en-GB" sz="2400" i="1" dirty="0" smtClean="0">
                <a:latin typeface="Calibri" pitchFamily="34" charset="0"/>
              </a:rPr>
              <a:t>Perversely, everyone has to complete the forms/HRT to demonstrate they’re exempt</a:t>
            </a:r>
          </a:p>
        </p:txBody>
      </p:sp>
    </p:spTree>
    <p:extLst>
      <p:ext uri="{BB962C8B-B14F-4D97-AF65-F5344CB8AC3E}">
        <p14:creationId xmlns="" xmlns:p14="http://schemas.microsoft.com/office/powerpoint/2010/main" val="406487491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7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7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GB" sz="3200" i="1" kern="1200" dirty="0" smtClean="0">
                <a:solidFill>
                  <a:schemeClr val="tx1"/>
                </a:solidFill>
                <a:latin typeface="Comic Sans MS" pitchFamily="66" charset="0"/>
                <a:ea typeface="+mn-ea"/>
                <a:cs typeface="+mn-cs"/>
              </a:rPr>
              <a:t>The Right to Reside  </a:t>
            </a:r>
            <a:endParaRPr lang="en-GB" sz="3200" i="1" kern="1200" dirty="0">
              <a:solidFill>
                <a:schemeClr val="tx1"/>
              </a:solidFill>
              <a:latin typeface="Comic Sans MS" pitchFamily="66" charset="0"/>
              <a:ea typeface="+mn-ea"/>
              <a:cs typeface="+mn-cs"/>
            </a:endParaRPr>
          </a:p>
        </p:txBody>
      </p:sp>
      <p:graphicFrame>
        <p:nvGraphicFramePr>
          <p:cNvPr id="4" name="Diagram 3"/>
          <p:cNvGraphicFramePr/>
          <p:nvPr>
            <p:extLst>
              <p:ext uri="{D42A27DB-BD31-4B8C-83A1-F6EECF244321}">
                <p14:modId xmlns="" xmlns:p14="http://schemas.microsoft.com/office/powerpoint/2010/main" val="2272633417"/>
              </p:ext>
            </p:extLst>
          </p:nvPr>
        </p:nvGraphicFramePr>
        <p:xfrm>
          <a:off x="467544" y="1556792"/>
          <a:ext cx="8077727" cy="27928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207722580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 name="Picture 5" descr="1236473338d6gs70.jpg"/>
          <p:cNvPicPr>
            <a:picLocks noChangeAspect="1"/>
          </p:cNvPicPr>
          <p:nvPr/>
        </p:nvPicPr>
        <p:blipFill>
          <a:blip r:embed="rId3" cstate="print">
            <a:duotone>
              <a:schemeClr val="accent2">
                <a:shade val="45000"/>
                <a:satMod val="135000"/>
              </a:schemeClr>
              <a:prstClr val="white"/>
            </a:duotone>
            <a:extLst>
              <a:ext uri="{BEBA8EAE-BF5A-486C-A8C5-ECC9F3942E4B}">
                <a14:imgProps xmlns="" xmlns:a14="http://schemas.microsoft.com/office/drawing/2010/main">
                  <a14:imgLayer r:embed="rId4">
                    <a14:imgEffect>
                      <a14:colorTemperature colorTemp="4700"/>
                    </a14:imgEffect>
                    <a14:imgEffect>
                      <a14:saturation sat="270000"/>
                    </a14:imgEffect>
                  </a14:imgLayer>
                </a14:imgProps>
              </a:ext>
            </a:extLst>
          </a:blip>
          <a:stretch>
            <a:fillRect/>
          </a:stretch>
        </p:blipFill>
        <p:spPr>
          <a:xfrm>
            <a:off x="7748485" y="908720"/>
            <a:ext cx="1395515" cy="1944216"/>
          </a:xfrm>
          <a:prstGeom prst="rect">
            <a:avLst/>
          </a:prstGeom>
        </p:spPr>
      </p:pic>
      <p:graphicFrame>
        <p:nvGraphicFramePr>
          <p:cNvPr id="2" name="Diagram 1"/>
          <p:cNvGraphicFramePr/>
          <p:nvPr>
            <p:extLst/>
          </p:nvPr>
        </p:nvGraphicFramePr>
        <p:xfrm>
          <a:off x="683568" y="1196752"/>
          <a:ext cx="7272833" cy="417646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Title 4"/>
          <p:cNvSpPr>
            <a:spLocks noGrp="1"/>
          </p:cNvSpPr>
          <p:nvPr>
            <p:ph type="title"/>
          </p:nvPr>
        </p:nvSpPr>
        <p:spPr/>
        <p:txBody>
          <a:bodyPr/>
          <a:lstStyle/>
          <a:p>
            <a:pPr>
              <a:defRPr/>
            </a:pPr>
            <a:r>
              <a:rPr lang="en-GB" sz="3200" i="1" kern="1200" dirty="0" smtClean="0">
                <a:solidFill>
                  <a:schemeClr val="tx1"/>
                </a:solidFill>
                <a:latin typeface="Comic Sans MS" pitchFamily="66" charset="0"/>
                <a:ea typeface="+mn-ea"/>
                <a:cs typeface="+mn-cs"/>
              </a:rPr>
              <a:t>A Right to Reside is required for:- </a:t>
            </a:r>
            <a:endParaRPr lang="en-GB" sz="3200" i="1" kern="1200" dirty="0">
              <a:solidFill>
                <a:schemeClr val="tx1"/>
              </a:solidFill>
              <a:latin typeface="Comic Sans MS" pitchFamily="66" charset="0"/>
              <a:ea typeface="+mn-ea"/>
              <a:cs typeface="+mn-cs"/>
            </a:endParaRPr>
          </a:p>
        </p:txBody>
      </p:sp>
      <p:grpSp>
        <p:nvGrpSpPr>
          <p:cNvPr id="9" name="Group 8"/>
          <p:cNvGrpSpPr/>
          <p:nvPr/>
        </p:nvGrpSpPr>
        <p:grpSpPr>
          <a:xfrm>
            <a:off x="3131840" y="4653136"/>
            <a:ext cx="1951532" cy="1814925"/>
            <a:chOff x="539552" y="4365104"/>
            <a:chExt cx="1951532" cy="1814925"/>
          </a:xfrm>
        </p:grpSpPr>
        <p:pic>
          <p:nvPicPr>
            <p:cNvPr id="7" name="Picture 6" descr="happy-ghost-th.png"/>
            <p:cNvPicPr>
              <a:picLocks noChangeAspect="1"/>
            </p:cNvPicPr>
            <p:nvPr/>
          </p:nvPicPr>
          <p:blipFill>
            <a:blip r:embed="rId10" cstate="print"/>
            <a:stretch>
              <a:fillRect/>
            </a:stretch>
          </p:blipFill>
          <p:spPr>
            <a:xfrm>
              <a:off x="539552" y="4365104"/>
              <a:ext cx="1951532" cy="1814925"/>
            </a:xfrm>
            <a:prstGeom prst="rect">
              <a:avLst/>
            </a:prstGeom>
          </p:spPr>
        </p:pic>
        <p:sp>
          <p:nvSpPr>
            <p:cNvPr id="8" name="TextBox 7"/>
            <p:cNvSpPr txBox="1"/>
            <p:nvPr/>
          </p:nvSpPr>
          <p:spPr>
            <a:xfrm>
              <a:off x="1115616" y="5157192"/>
              <a:ext cx="1008112" cy="646331"/>
            </a:xfrm>
            <a:prstGeom prst="rect">
              <a:avLst/>
            </a:prstGeom>
            <a:noFill/>
          </p:spPr>
          <p:txBody>
            <a:bodyPr wrap="square" rtlCol="0">
              <a:spAutoFit/>
            </a:bodyPr>
            <a:lstStyle/>
            <a:p>
              <a:pPr algn="ctr"/>
              <a:r>
                <a:rPr lang="en-GB" dirty="0" smtClean="0"/>
                <a:t>+</a:t>
              </a:r>
              <a:r>
                <a:rPr lang="en-GB" sz="3600" dirty="0" smtClean="0"/>
                <a:t>UC</a:t>
              </a:r>
              <a:endParaRPr lang="en-GB" sz="3600" dirty="0"/>
            </a:p>
          </p:txBody>
        </p:sp>
      </p:grpSp>
    </p:spTree>
    <p:extLst>
      <p:ext uri="{BB962C8B-B14F-4D97-AF65-F5344CB8AC3E}">
        <p14:creationId xmlns="" xmlns:p14="http://schemas.microsoft.com/office/powerpoint/2010/main" val="372108399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0FEAF738-F343-4BFD-879E-6B21543A0BA7}"/>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graphicEl>
                                              <a:dgm id="{D2C66190-3F67-4BBD-BFDA-A5DD36157DE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graphicEl>
                                              <a:dgm id="{228D931E-3A22-4A81-8EDB-8B77D2C8E017}"/>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B9362117-EE51-498A-9821-7D92CCFFBAE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EACD0FE9-60B6-430A-A182-20ED086771D5}"/>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graphicEl>
                                              <a:dgm id="{9CCA388C-5AE2-4A54-8EBF-662197F2E0CC}"/>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graphicEl>
                                              <a:dgm id="{5EDA689E-4720-4430-9E4A-A9817B8A7DC7}"/>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graphicEl>
                                              <a:dgm id="{650C3395-3CF6-4793-9725-ED0A99DB4C6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graphicEl>
                                              <a:dgm id="{7DD1F33A-2003-4868-B428-8981F4BDADE1}"/>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graphicEl>
                                              <a:dgm id="{9F5F2DAE-9C39-4B9D-8194-F8A6360CED40}"/>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graphicEl>
                                              <a:dgm id="{B670B61D-768F-4394-A6ED-DE320587F98C}"/>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
                                            <p:graphicEl>
                                              <a:dgm id="{5F149265-63D5-4C6C-ABC8-309146059F19}"/>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graphicEl>
                                              <a:dgm id="{90425B90-4DA6-4D8B-9354-7B5DCCA8AD2D}"/>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
                                            <p:graphicEl>
                                              <a:dgm id="{04F7F8ED-4290-4BC5-AE70-4D4EE5435390}"/>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fade">
                                      <p:cBhvr>
                                        <p:cTn id="53" dur="2000"/>
                                        <p:tgtEl>
                                          <p:spTgt spid="9"/>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fade">
                                      <p:cBhvr>
                                        <p:cTn id="5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8032" y="116632"/>
            <a:ext cx="8455968" cy="791369"/>
          </a:xfrm>
        </p:spPr>
        <p:txBody>
          <a:bodyPr/>
          <a:lstStyle/>
          <a:p>
            <a:pPr eaLnBrk="1" hangingPunct="1">
              <a:defRPr/>
            </a:pPr>
            <a:r>
              <a:rPr lang="en-GB" sz="3200" i="1" dirty="0" smtClean="0">
                <a:solidFill>
                  <a:schemeClr val="tx1"/>
                </a:solidFill>
                <a:latin typeface="Calibri" pitchFamily="34" charset="0"/>
                <a:ea typeface="+mn-ea"/>
                <a:cs typeface="+mn-cs"/>
              </a:rPr>
              <a:t>Types of Right to Reside</a:t>
            </a:r>
          </a:p>
        </p:txBody>
      </p:sp>
      <p:sp>
        <p:nvSpPr>
          <p:cNvPr id="7173" name="Rectangle 5"/>
          <p:cNvSpPr>
            <a:spLocks noGrp="1" noChangeArrowheads="1"/>
          </p:cNvSpPr>
          <p:nvPr>
            <p:ph type="body" idx="1"/>
          </p:nvPr>
        </p:nvSpPr>
        <p:spPr>
          <a:xfrm>
            <a:off x="251520" y="980728"/>
            <a:ext cx="8892480" cy="2376264"/>
          </a:xfrm>
          <a:noFill/>
        </p:spPr>
        <p:txBody>
          <a:bodyPr/>
          <a:lstStyle/>
          <a:p>
            <a:pPr eaLnBrk="1" hangingPunct="1">
              <a:buFont typeface="Wingdings" pitchFamily="2" charset="2"/>
              <a:buChar char="ü"/>
            </a:pPr>
            <a:r>
              <a:rPr lang="en-GB" sz="2400" i="1" dirty="0" smtClean="0">
                <a:latin typeface="Calibri" pitchFamily="34" charset="0"/>
              </a:rPr>
              <a:t>Permanent Residence status – (all benefits)</a:t>
            </a:r>
          </a:p>
          <a:p>
            <a:pPr eaLnBrk="1" hangingPunct="1">
              <a:buFont typeface="Wingdings" pitchFamily="2" charset="2"/>
              <a:buChar char="ü"/>
            </a:pPr>
            <a:r>
              <a:rPr lang="en-GB" sz="2400" i="1" dirty="0" smtClean="0">
                <a:latin typeface="Calibri" pitchFamily="34" charset="0"/>
              </a:rPr>
              <a:t>Worker status – (all benefits)</a:t>
            </a:r>
          </a:p>
          <a:p>
            <a:pPr eaLnBrk="1" hangingPunct="1">
              <a:buFont typeface="Wingdings" pitchFamily="2" charset="2"/>
              <a:buChar char="ü"/>
            </a:pPr>
            <a:r>
              <a:rPr lang="en-GB" sz="2400" i="1" dirty="0" smtClean="0">
                <a:latin typeface="Calibri" pitchFamily="34" charset="0"/>
              </a:rPr>
              <a:t>Self employed status (all benefits except JSA)</a:t>
            </a:r>
          </a:p>
          <a:p>
            <a:pPr eaLnBrk="1" hangingPunct="1">
              <a:buFont typeface="Wingdings" pitchFamily="2" charset="2"/>
              <a:buChar char="ü"/>
            </a:pPr>
            <a:r>
              <a:rPr lang="en-GB" sz="2400" i="1" dirty="0" smtClean="0">
                <a:latin typeface="Calibri" pitchFamily="34" charset="0"/>
              </a:rPr>
              <a:t>Jobseeker status (no HB or (ir)ESA, no LA homelessness duty)</a:t>
            </a:r>
          </a:p>
          <a:p>
            <a:pPr eaLnBrk="1" hangingPunct="1">
              <a:buFont typeface="Wingdings" pitchFamily="2" charset="2"/>
              <a:buChar char="ü"/>
            </a:pPr>
            <a:endParaRPr lang="en-GB" sz="2400" b="1" i="1" dirty="0" smtClean="0">
              <a:latin typeface="Calibri" pitchFamily="34" charset="0"/>
            </a:endParaRPr>
          </a:p>
          <a:p>
            <a:pPr eaLnBrk="1" hangingPunct="1">
              <a:buFont typeface="Wingdings" pitchFamily="2" charset="2"/>
              <a:buChar char="ü"/>
            </a:pPr>
            <a:r>
              <a:rPr lang="en-GB" sz="2400" b="1" i="1" dirty="0" smtClean="0">
                <a:latin typeface="Calibri" pitchFamily="34" charset="0"/>
              </a:rPr>
              <a:t>Family members of the above have the same R2R as the ‘principal’</a:t>
            </a:r>
          </a:p>
          <a:p>
            <a:pPr eaLnBrk="1" hangingPunct="1">
              <a:buFont typeface="Wingdings" pitchFamily="2" charset="2"/>
              <a:buChar char="ü"/>
            </a:pPr>
            <a:endParaRPr lang="en-GB" sz="2400" i="1" dirty="0" smtClean="0">
              <a:latin typeface="Calibri" pitchFamily="34" charset="0"/>
            </a:endParaRPr>
          </a:p>
          <a:p>
            <a:pPr eaLnBrk="1" hangingPunct="1">
              <a:buFont typeface="Wingdings" pitchFamily="2" charset="2"/>
              <a:buChar char="ü"/>
            </a:pPr>
            <a:r>
              <a:rPr lang="en-GB" sz="2400" i="1" dirty="0" smtClean="0">
                <a:latin typeface="Calibri" pitchFamily="34" charset="0"/>
              </a:rPr>
              <a:t>Primary Carers of an EEA child in education where one or both of the parents have had worker status at some time whilst the child has been living in the UK! (all benefits and homelessness duty).</a:t>
            </a:r>
            <a:endParaRPr lang="en-GB" sz="2400" b="1" i="1" dirty="0" smtClean="0">
              <a:latin typeface="Calibri" pitchFamily="34" charset="0"/>
            </a:endParaRPr>
          </a:p>
        </p:txBody>
      </p:sp>
    </p:spTree>
    <p:extLst>
      <p:ext uri="{BB962C8B-B14F-4D97-AF65-F5344CB8AC3E}">
        <p14:creationId xmlns="" xmlns:p14="http://schemas.microsoft.com/office/powerpoint/2010/main" val="401057173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17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17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56001" y="-162991"/>
            <a:ext cx="7772400" cy="855687"/>
          </a:xfrm>
        </p:spPr>
        <p:txBody>
          <a:bodyPr/>
          <a:lstStyle/>
          <a:p>
            <a:pPr algn="ctr" eaLnBrk="1" hangingPunct="1">
              <a:defRPr/>
            </a:pPr>
            <a:r>
              <a:rPr lang="en-GB" sz="3200" i="1" dirty="0" smtClean="0">
                <a:solidFill>
                  <a:schemeClr val="tx1"/>
                </a:solidFill>
                <a:latin typeface="Calibri" pitchFamily="34" charset="0"/>
                <a:ea typeface="+mn-ea"/>
                <a:cs typeface="+mn-cs"/>
              </a:rPr>
              <a:t>Worker Status vs Jobseeker status</a:t>
            </a:r>
          </a:p>
        </p:txBody>
      </p:sp>
      <p:sp>
        <p:nvSpPr>
          <p:cNvPr id="7173" name="Rectangle 5"/>
          <p:cNvSpPr>
            <a:spLocks noGrp="1" noChangeArrowheads="1"/>
          </p:cNvSpPr>
          <p:nvPr>
            <p:ph type="body" idx="1"/>
          </p:nvPr>
        </p:nvSpPr>
        <p:spPr>
          <a:xfrm>
            <a:off x="323528" y="548680"/>
            <a:ext cx="8820471" cy="2376488"/>
          </a:xfrm>
          <a:noFill/>
        </p:spPr>
        <p:txBody>
          <a:bodyPr/>
          <a:lstStyle/>
          <a:p>
            <a:pPr algn="ctr" eaLnBrk="1" hangingPunct="1">
              <a:buFont typeface="Wingdings" pitchFamily="2" charset="2"/>
              <a:buChar char="ü"/>
            </a:pPr>
            <a:endParaRPr lang="en-GB" sz="1200" i="1" dirty="0" smtClean="0">
              <a:latin typeface="Comic Sans MS" pitchFamily="66" charset="0"/>
            </a:endParaRPr>
          </a:p>
          <a:p>
            <a:pPr eaLnBrk="1" hangingPunct="1">
              <a:buNone/>
            </a:pPr>
            <a:r>
              <a:rPr lang="en-GB" sz="2400" i="1" dirty="0" smtClean="0">
                <a:latin typeface="Calibri" pitchFamily="34" charset="0"/>
              </a:rPr>
              <a:t>‘Worker’ status more important than ever!</a:t>
            </a:r>
          </a:p>
          <a:p>
            <a:pPr eaLnBrk="1" hangingPunct="1"/>
            <a:r>
              <a:rPr lang="en-GB" sz="2400" i="1" dirty="0" smtClean="0">
                <a:latin typeface="Calibri" pitchFamily="34" charset="0"/>
              </a:rPr>
              <a:t>(No min hours or min earnings rules (despite the Minimum Earnings Threshold) but must be </a:t>
            </a:r>
            <a:r>
              <a:rPr lang="en-GB" sz="2400" b="1" i="1" dirty="0" smtClean="0">
                <a:latin typeface="Calibri" pitchFamily="34" charset="0"/>
              </a:rPr>
              <a:t>genuine and effective work</a:t>
            </a:r>
            <a:r>
              <a:rPr lang="en-GB" sz="2400" i="1" dirty="0" smtClean="0">
                <a:latin typeface="Calibri" pitchFamily="34" charset="0"/>
              </a:rPr>
              <a:t>) </a:t>
            </a:r>
          </a:p>
          <a:p>
            <a:pPr eaLnBrk="1" hangingPunct="1"/>
            <a:r>
              <a:rPr lang="en-GB" sz="2400" i="1" dirty="0" smtClean="0">
                <a:latin typeface="Calibri" pitchFamily="34" charset="0"/>
              </a:rPr>
              <a:t>Worker status = no 3 month wait for CB or CTC or ibJSA.</a:t>
            </a:r>
          </a:p>
          <a:p>
            <a:pPr eaLnBrk="1" hangingPunct="1"/>
            <a:r>
              <a:rPr lang="en-GB" sz="2400" i="1" dirty="0" smtClean="0">
                <a:latin typeface="Calibri" pitchFamily="34" charset="0"/>
              </a:rPr>
              <a:t>Worker status = entitled to HB, even if claiming ibJSA</a:t>
            </a:r>
          </a:p>
          <a:p>
            <a:pPr eaLnBrk="1" hangingPunct="1"/>
            <a:r>
              <a:rPr lang="en-GB" sz="2400" i="1" dirty="0" smtClean="0">
                <a:latin typeface="Calibri" pitchFamily="34" charset="0"/>
              </a:rPr>
              <a:t>ibJSA for 182 days (c/f 90 days for jobseekers)</a:t>
            </a:r>
          </a:p>
          <a:p>
            <a:pPr marL="0" indent="0" algn="ctr" eaLnBrk="1" hangingPunct="1">
              <a:buNone/>
            </a:pPr>
            <a:r>
              <a:rPr lang="en-GB" sz="2400" i="1" dirty="0" smtClean="0">
                <a:latin typeface="Calibri" pitchFamily="34" charset="0"/>
              </a:rPr>
              <a:t>__________</a:t>
            </a:r>
            <a:endParaRPr lang="en-GB" sz="2400" i="1" dirty="0">
              <a:latin typeface="Calibri" pitchFamily="34" charset="0"/>
            </a:endParaRPr>
          </a:p>
          <a:p>
            <a:pPr marL="0" indent="0" eaLnBrk="1" hangingPunct="1">
              <a:buNone/>
            </a:pPr>
            <a:r>
              <a:rPr lang="en-GB" sz="2400" i="1" dirty="0" smtClean="0">
                <a:latin typeface="Calibri" pitchFamily="34" charset="0"/>
              </a:rPr>
              <a:t>Jobseeker status = no entitlement to HB</a:t>
            </a:r>
          </a:p>
          <a:p>
            <a:pPr eaLnBrk="1" hangingPunct="1"/>
            <a:r>
              <a:rPr lang="en-GB" sz="2400" i="1" dirty="0" smtClean="0">
                <a:latin typeface="Calibri" pitchFamily="34" charset="0"/>
              </a:rPr>
              <a:t>3 months presence in CTA before award of ibJSA, CB, &amp; CTC </a:t>
            </a:r>
          </a:p>
          <a:p>
            <a:pPr eaLnBrk="1" hangingPunct="1"/>
            <a:r>
              <a:rPr lang="en-GB" sz="2400" i="1" dirty="0" smtClean="0">
                <a:latin typeface="Calibri" pitchFamily="34" charset="0"/>
              </a:rPr>
              <a:t>ibJSA limited to 90 days </a:t>
            </a:r>
          </a:p>
          <a:p>
            <a:pPr eaLnBrk="1" hangingPunct="1"/>
            <a:r>
              <a:rPr lang="en-GB" sz="2400" i="1" dirty="0" smtClean="0">
                <a:latin typeface="Calibri" pitchFamily="34" charset="0"/>
              </a:rPr>
              <a:t>being on JSA doesn’t necessarily equate to ‘jobseeker status’. May </a:t>
            </a:r>
            <a:r>
              <a:rPr lang="en-GB" sz="2400" b="1" i="1" dirty="0" smtClean="0">
                <a:latin typeface="Calibri" pitchFamily="34" charset="0"/>
              </a:rPr>
              <a:t>retain</a:t>
            </a:r>
            <a:r>
              <a:rPr lang="en-GB" sz="2400" i="1" dirty="0" smtClean="0">
                <a:latin typeface="Calibri" pitchFamily="34" charset="0"/>
              </a:rPr>
              <a:t> worker status, be permanent resident, primary carer, or could be working less than 16 hours per week!</a:t>
            </a:r>
          </a:p>
          <a:p>
            <a:pPr eaLnBrk="1" hangingPunct="1"/>
            <a:endParaRPr lang="en-GB" sz="2400" i="1" dirty="0" smtClean="0">
              <a:latin typeface="Calibri" pitchFamily="34" charset="0"/>
            </a:endParaRPr>
          </a:p>
          <a:p>
            <a:pPr algn="ctr" eaLnBrk="1" hangingPunct="1">
              <a:buClr>
                <a:srgbClr val="660066"/>
              </a:buClr>
              <a:buNone/>
            </a:pPr>
            <a:endParaRPr lang="en-GB" sz="2400" i="1" dirty="0" smtClean="0">
              <a:latin typeface="Calibri" pitchFamily="34" charset="0"/>
            </a:endParaRPr>
          </a:p>
        </p:txBody>
      </p:sp>
    </p:spTree>
    <p:extLst>
      <p:ext uri="{BB962C8B-B14F-4D97-AF65-F5344CB8AC3E}">
        <p14:creationId xmlns="" xmlns:p14="http://schemas.microsoft.com/office/powerpoint/2010/main" val="344537165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7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7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17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17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17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17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17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717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9552" y="0"/>
            <a:ext cx="7772400" cy="855687"/>
          </a:xfrm>
        </p:spPr>
        <p:txBody>
          <a:bodyPr/>
          <a:lstStyle/>
          <a:p>
            <a:pPr eaLnBrk="1" hangingPunct="1">
              <a:defRPr/>
            </a:pPr>
            <a:r>
              <a:rPr lang="en-GB" sz="3200" i="1" dirty="0" smtClean="0">
                <a:solidFill>
                  <a:schemeClr val="tx1"/>
                </a:solidFill>
                <a:latin typeface="Calibri" pitchFamily="34" charset="0"/>
                <a:ea typeface="+mn-ea"/>
                <a:cs typeface="+mn-cs"/>
              </a:rPr>
              <a:t>Retaining Worker Status</a:t>
            </a:r>
          </a:p>
        </p:txBody>
      </p:sp>
      <p:sp>
        <p:nvSpPr>
          <p:cNvPr id="7173" name="Rectangle 5"/>
          <p:cNvSpPr>
            <a:spLocks noGrp="1" noChangeArrowheads="1"/>
          </p:cNvSpPr>
          <p:nvPr>
            <p:ph type="body" idx="1"/>
          </p:nvPr>
        </p:nvSpPr>
        <p:spPr>
          <a:xfrm>
            <a:off x="251520" y="692696"/>
            <a:ext cx="8892480" cy="2376488"/>
          </a:xfrm>
          <a:noFill/>
        </p:spPr>
        <p:txBody>
          <a:bodyPr/>
          <a:lstStyle/>
          <a:p>
            <a:pPr algn="ctr" eaLnBrk="1" hangingPunct="1">
              <a:buFont typeface="Wingdings" pitchFamily="2" charset="2"/>
              <a:buChar char="ü"/>
            </a:pPr>
            <a:endParaRPr lang="en-GB" sz="1200" i="1" dirty="0" smtClean="0">
              <a:latin typeface="Comic Sans MS" pitchFamily="66" charset="0"/>
            </a:endParaRPr>
          </a:p>
          <a:p>
            <a:pPr eaLnBrk="1" hangingPunct="1">
              <a:buNone/>
            </a:pPr>
            <a:r>
              <a:rPr lang="en-GB" sz="2400" b="1" i="1" dirty="0" smtClean="0">
                <a:latin typeface="Calibri" pitchFamily="34" charset="0"/>
              </a:rPr>
              <a:t>Worker status retained when:-</a:t>
            </a:r>
            <a:endParaRPr lang="en-GB" sz="2400" i="1" dirty="0" smtClean="0">
              <a:latin typeface="Calibri" pitchFamily="34" charset="0"/>
            </a:endParaRPr>
          </a:p>
          <a:p>
            <a:pPr eaLnBrk="1" hangingPunct="1"/>
            <a:r>
              <a:rPr lang="en-GB" sz="2400" i="1" dirty="0" smtClean="0">
                <a:latin typeface="Calibri" pitchFamily="34" charset="0"/>
              </a:rPr>
              <a:t>‘</a:t>
            </a:r>
            <a:r>
              <a:rPr lang="en-GB" sz="2400" b="1" i="1" dirty="0" smtClean="0">
                <a:latin typeface="Calibri" pitchFamily="34" charset="0"/>
              </a:rPr>
              <a:t>Duly registered’ involuntary unemployment </a:t>
            </a:r>
          </a:p>
          <a:p>
            <a:pPr eaLnBrk="1" hangingPunct="1"/>
            <a:r>
              <a:rPr lang="en-GB" sz="2000" i="1" dirty="0" smtClean="0">
                <a:latin typeface="Calibri" pitchFamily="34" charset="0"/>
              </a:rPr>
              <a:t>Directive 2004/38 says Retained ‘indefinitely’ if worked more than 12 months and retained for a min 6 months if worked less than 12 </a:t>
            </a:r>
            <a:r>
              <a:rPr lang="en-GB" sz="2000" i="1" dirty="0">
                <a:latin typeface="Calibri" pitchFamily="34" charset="0"/>
              </a:rPr>
              <a:t>months</a:t>
            </a:r>
            <a:r>
              <a:rPr lang="en-GB" sz="2000" i="1" dirty="0" smtClean="0">
                <a:latin typeface="Calibri" pitchFamily="34" charset="0"/>
              </a:rPr>
              <a:t>. BUT </a:t>
            </a:r>
            <a:r>
              <a:rPr lang="en-GB" sz="2000" i="1" dirty="0">
                <a:latin typeface="Calibri" pitchFamily="34" charset="0"/>
              </a:rPr>
              <a:t>Immigration (EEA) </a:t>
            </a:r>
            <a:r>
              <a:rPr lang="en-GB" sz="2000" i="1" dirty="0" err="1" smtClean="0">
                <a:latin typeface="Calibri" pitchFamily="34" charset="0"/>
              </a:rPr>
              <a:t>Regs</a:t>
            </a:r>
            <a:r>
              <a:rPr lang="en-GB" sz="2000" i="1" dirty="0" smtClean="0">
                <a:latin typeface="Calibri" pitchFamily="34" charset="0"/>
              </a:rPr>
              <a:t> (amended) now say </a:t>
            </a:r>
            <a:r>
              <a:rPr lang="en-GB" sz="2000" i="1" dirty="0">
                <a:latin typeface="Calibri" pitchFamily="34" charset="0"/>
              </a:rPr>
              <a:t>that worker status lost after 6 months, unless </a:t>
            </a:r>
            <a:r>
              <a:rPr lang="en-GB" sz="2000" i="1" dirty="0" smtClean="0">
                <a:latin typeface="Calibri" pitchFamily="34" charset="0"/>
              </a:rPr>
              <a:t>‘</a:t>
            </a:r>
            <a:r>
              <a:rPr lang="en-GB" sz="2000" b="1" i="1" dirty="0" smtClean="0">
                <a:latin typeface="Calibri" pitchFamily="34" charset="0"/>
              </a:rPr>
              <a:t>compelling evidence of a genuine </a:t>
            </a:r>
            <a:r>
              <a:rPr lang="en-GB" sz="2000" b="1" i="1" dirty="0">
                <a:latin typeface="Calibri" pitchFamily="34" charset="0"/>
              </a:rPr>
              <a:t>prospect of work</a:t>
            </a:r>
            <a:r>
              <a:rPr lang="en-GB" sz="2000" i="1" dirty="0">
                <a:latin typeface="Calibri" pitchFamily="34" charset="0"/>
              </a:rPr>
              <a:t>’ [GPOW</a:t>
            </a:r>
            <a:r>
              <a:rPr lang="en-GB" sz="2000" i="1" dirty="0" smtClean="0">
                <a:latin typeface="Calibri" pitchFamily="34" charset="0"/>
              </a:rPr>
              <a:t>] [</a:t>
            </a:r>
            <a:r>
              <a:rPr lang="en-GB" sz="2000" i="1" dirty="0" err="1" smtClean="0">
                <a:latin typeface="Calibri" pitchFamily="34" charset="0"/>
              </a:rPr>
              <a:t>Reg</a:t>
            </a:r>
            <a:r>
              <a:rPr lang="en-GB" sz="2000" i="1" dirty="0" smtClean="0">
                <a:latin typeface="Calibri" pitchFamily="34" charset="0"/>
              </a:rPr>
              <a:t> 6(7) </a:t>
            </a:r>
            <a:r>
              <a:rPr lang="en-GB" sz="2000" i="1" dirty="0" err="1" smtClean="0">
                <a:latin typeface="Calibri" pitchFamily="34" charset="0"/>
              </a:rPr>
              <a:t>Imm</a:t>
            </a:r>
            <a:r>
              <a:rPr lang="en-GB" sz="2000" i="1" dirty="0" smtClean="0">
                <a:latin typeface="Calibri" pitchFamily="34" charset="0"/>
              </a:rPr>
              <a:t> (EEA) </a:t>
            </a:r>
            <a:r>
              <a:rPr lang="en-GB" sz="2000" i="1" dirty="0" err="1" smtClean="0">
                <a:latin typeface="Calibri" pitchFamily="34" charset="0"/>
              </a:rPr>
              <a:t>Regs</a:t>
            </a:r>
            <a:r>
              <a:rPr lang="en-GB" sz="2000" i="1" dirty="0" smtClean="0">
                <a:latin typeface="Calibri" pitchFamily="34" charset="0"/>
              </a:rPr>
              <a:t> as amended]</a:t>
            </a:r>
            <a:endParaRPr lang="en-GB" sz="2000" i="1" dirty="0">
              <a:latin typeface="Calibri" pitchFamily="34" charset="0"/>
            </a:endParaRPr>
          </a:p>
          <a:p>
            <a:pPr eaLnBrk="1" hangingPunct="1"/>
            <a:endParaRPr lang="en-GB" sz="2400" b="1" i="1" dirty="0" smtClean="0">
              <a:latin typeface="Calibri" pitchFamily="34" charset="0"/>
            </a:endParaRPr>
          </a:p>
          <a:p>
            <a:pPr eaLnBrk="1" hangingPunct="1"/>
            <a:r>
              <a:rPr lang="en-GB" sz="2400" b="1" i="1" dirty="0" smtClean="0">
                <a:latin typeface="Calibri" pitchFamily="34" charset="0"/>
              </a:rPr>
              <a:t>Temporary incapacity.</a:t>
            </a:r>
            <a:endParaRPr lang="en-GB" sz="2400" i="1" dirty="0" smtClean="0">
              <a:latin typeface="Calibri" pitchFamily="34" charset="0"/>
            </a:endParaRPr>
          </a:p>
          <a:p>
            <a:pPr lvl="1" eaLnBrk="1" hangingPunct="1"/>
            <a:r>
              <a:rPr lang="en-GB" sz="2000" i="1" dirty="0" smtClean="0">
                <a:latin typeface="Calibri" pitchFamily="34" charset="0"/>
              </a:rPr>
              <a:t>Retained until well enough to work again (claim ESA + HB)</a:t>
            </a:r>
          </a:p>
          <a:p>
            <a:pPr marL="457200" lvl="1" indent="0" eaLnBrk="1" hangingPunct="1">
              <a:buNone/>
            </a:pPr>
            <a:endParaRPr lang="en-GB" sz="2000" i="1" dirty="0" smtClean="0">
              <a:latin typeface="Calibri" pitchFamily="34" charset="0"/>
            </a:endParaRPr>
          </a:p>
          <a:p>
            <a:pPr eaLnBrk="1" hangingPunct="1"/>
            <a:r>
              <a:rPr lang="en-GB" sz="2400" b="1" i="1" dirty="0" smtClean="0">
                <a:latin typeface="Calibri" pitchFamily="34" charset="0"/>
              </a:rPr>
              <a:t>Permanent incapacity or retirement</a:t>
            </a:r>
          </a:p>
          <a:p>
            <a:pPr lvl="1" eaLnBrk="1" hangingPunct="1"/>
            <a:r>
              <a:rPr lang="en-GB" sz="2000" i="1" dirty="0" smtClean="0">
                <a:latin typeface="Calibri" pitchFamily="34" charset="0"/>
              </a:rPr>
              <a:t>if lived in UK 2 years before becoming permanently incapacitated</a:t>
            </a:r>
          </a:p>
          <a:p>
            <a:pPr lvl="1" eaLnBrk="1" hangingPunct="1"/>
            <a:r>
              <a:rPr lang="en-GB" sz="2000" i="1" dirty="0" smtClean="0">
                <a:latin typeface="Calibri" pitchFamily="34" charset="0"/>
              </a:rPr>
              <a:t>if </a:t>
            </a:r>
            <a:r>
              <a:rPr lang="en-GB" sz="2000" i="1" dirty="0">
                <a:latin typeface="Calibri" pitchFamily="34" charset="0"/>
              </a:rPr>
              <a:t>lived in UK 3 years and worked  the 12 months before </a:t>
            </a:r>
            <a:r>
              <a:rPr lang="en-GB" sz="2000" i="1" dirty="0" smtClean="0">
                <a:latin typeface="Calibri" pitchFamily="34" charset="0"/>
              </a:rPr>
              <a:t>retiring</a:t>
            </a:r>
            <a:endParaRPr lang="en-GB" sz="2400" i="1" dirty="0" smtClean="0">
              <a:latin typeface="Calibri" pitchFamily="34" charset="0"/>
            </a:endParaRPr>
          </a:p>
        </p:txBody>
      </p:sp>
    </p:spTree>
    <p:extLst>
      <p:ext uri="{BB962C8B-B14F-4D97-AF65-F5344CB8AC3E}">
        <p14:creationId xmlns="" xmlns:p14="http://schemas.microsoft.com/office/powerpoint/2010/main" val="355149840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17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17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17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S101674551">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8AD14C5-6E05-4732-8930-CBD406590B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TS101674551</Template>
  <TotalTime>0</TotalTime>
  <Words>1188</Words>
  <Application>Microsoft Office PowerPoint</Application>
  <PresentationFormat>On-screen Show (4:3)</PresentationFormat>
  <Paragraphs>126</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TS101674551</vt:lpstr>
      <vt:lpstr> EEA Migrants – Benefits Current &amp; Future Problems</vt:lpstr>
      <vt:lpstr>EEA Nationals</vt:lpstr>
      <vt:lpstr>Habitual Residence Test</vt:lpstr>
      <vt:lpstr>Habitual Residence Test</vt:lpstr>
      <vt:lpstr>The Right to Reside  </vt:lpstr>
      <vt:lpstr>A Right to Reside is required for:- </vt:lpstr>
      <vt:lpstr>Types of Right to Reside</vt:lpstr>
      <vt:lpstr>Worker Status vs Jobseeker status</vt:lpstr>
      <vt:lpstr>Retaining Worker Status</vt:lpstr>
      <vt:lpstr>Self Employed Status</vt:lpstr>
      <vt:lpstr>The Minimum Earnings Threshold!??</vt:lpstr>
      <vt:lpstr>The Genuine Prospect of Work Test</vt:lpstr>
      <vt:lpstr>The GPOW Test</vt:lpstr>
      <vt:lpstr> An uncertain future for EEA Migrants?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2011-10-20T14:03:22Z</dcterms:created>
  <dcterms:modified xsi:type="dcterms:W3CDTF">2016-04-30T06:34:35Z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TC016745519991</vt:lpwstr>
  </property>
</Properties>
</file>